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67"/>
  </p:notesMasterIdLst>
  <p:sldIdLst>
    <p:sldId id="256" r:id="rId2"/>
    <p:sldId id="257" r:id="rId3"/>
    <p:sldId id="258" r:id="rId4"/>
    <p:sldId id="259" r:id="rId5"/>
    <p:sldId id="260" r:id="rId6"/>
    <p:sldId id="261" r:id="rId7"/>
    <p:sldId id="311" r:id="rId8"/>
    <p:sldId id="312" r:id="rId9"/>
    <p:sldId id="313" r:id="rId10"/>
    <p:sldId id="314" r:id="rId11"/>
    <p:sldId id="315" r:id="rId12"/>
    <p:sldId id="316" r:id="rId13"/>
    <p:sldId id="318" r:id="rId14"/>
    <p:sldId id="319" r:id="rId15"/>
    <p:sldId id="320" r:id="rId16"/>
    <p:sldId id="321" r:id="rId17"/>
    <p:sldId id="333" r:id="rId18"/>
    <p:sldId id="334" r:id="rId19"/>
    <p:sldId id="336" r:id="rId20"/>
    <p:sldId id="322" r:id="rId21"/>
    <p:sldId id="323" r:id="rId22"/>
    <p:sldId id="324" r:id="rId23"/>
    <p:sldId id="276" r:id="rId24"/>
    <p:sldId id="325" r:id="rId25"/>
    <p:sldId id="326" r:id="rId26"/>
    <p:sldId id="327" r:id="rId27"/>
    <p:sldId id="328" r:id="rId28"/>
    <p:sldId id="329" r:id="rId29"/>
    <p:sldId id="330" r:id="rId30"/>
    <p:sldId id="331" r:id="rId31"/>
    <p:sldId id="337" r:id="rId32"/>
    <p:sldId id="338" r:id="rId33"/>
    <p:sldId id="339" r:id="rId34"/>
    <p:sldId id="262" r:id="rId35"/>
    <p:sldId id="268" r:id="rId36"/>
    <p:sldId id="340" r:id="rId37"/>
    <p:sldId id="341" r:id="rId38"/>
    <p:sldId id="342" r:id="rId39"/>
    <p:sldId id="343" r:id="rId40"/>
    <p:sldId id="344" r:id="rId41"/>
    <p:sldId id="345" r:id="rId42"/>
    <p:sldId id="317" r:id="rId43"/>
    <p:sldId id="346" r:id="rId44"/>
    <p:sldId id="347" r:id="rId45"/>
    <p:sldId id="348" r:id="rId46"/>
    <p:sldId id="265" r:id="rId47"/>
    <p:sldId id="349" r:id="rId48"/>
    <p:sldId id="286" r:id="rId49"/>
    <p:sldId id="267" r:id="rId50"/>
    <p:sldId id="350" r:id="rId51"/>
    <p:sldId id="263" r:id="rId52"/>
    <p:sldId id="351" r:id="rId53"/>
    <p:sldId id="352" r:id="rId54"/>
    <p:sldId id="266" r:id="rId55"/>
    <p:sldId id="353" r:id="rId56"/>
    <p:sldId id="274" r:id="rId57"/>
    <p:sldId id="269" r:id="rId58"/>
    <p:sldId id="354" r:id="rId59"/>
    <p:sldId id="355" r:id="rId60"/>
    <p:sldId id="356" r:id="rId61"/>
    <p:sldId id="275" r:id="rId62"/>
    <p:sldId id="277" r:id="rId63"/>
    <p:sldId id="264" r:id="rId64"/>
    <p:sldId id="357" r:id="rId65"/>
    <p:sldId id="278" r:id="rId66"/>
  </p:sldIdLst>
  <p:sldSz cx="9144000" cy="5143500" type="screen16x9"/>
  <p:notesSz cx="6858000" cy="9144000"/>
  <p:embeddedFontLst>
    <p:embeddedFont>
      <p:font typeface="Amasis MT Pro" panose="02040504050005020304" pitchFamily="18" charset="0"/>
      <p:regular r:id="rId68"/>
      <p:bold r:id="rId69"/>
      <p:italic r:id="rId70"/>
      <p:boldItalic r:id="rId71"/>
    </p:embeddedFont>
    <p:embeddedFont>
      <p:font typeface="Calibri" panose="020F0502020204030204" pitchFamily="34" charset="0"/>
      <p:regular r:id="rId72"/>
      <p:bold r:id="rId73"/>
      <p:italic r:id="rId74"/>
      <p:boldItalic r:id="rId75"/>
    </p:embeddedFont>
    <p:embeddedFont>
      <p:font typeface="Calligraffitti" panose="02000000000000000000" pitchFamily="2" charset="0"/>
      <p:regular r:id="rId76"/>
    </p:embeddedFont>
    <p:embeddedFont>
      <p:font typeface="Coming Soon" panose="020B0604020202020204" charset="0"/>
      <p:regular r:id="rId77"/>
    </p:embeddedFont>
    <p:embeddedFont>
      <p:font typeface="Consolas" panose="020B0609020204030204" pitchFamily="49" charset="0"/>
      <p:regular r:id="rId78"/>
      <p:bold r:id="rId79"/>
      <p:italic r:id="rId80"/>
      <p:boldItalic r:id="rId81"/>
    </p:embeddedFont>
    <p:embeddedFont>
      <p:font typeface="Didact Gothic" panose="020B0604020202020204" charset="0"/>
      <p:regular r:id="rId82"/>
    </p:embeddedFont>
    <p:embeddedFont>
      <p:font typeface="Helvetica" panose="020B0604020202020204" pitchFamily="34" charset="0"/>
      <p:regular r:id="rId83"/>
      <p:bold r:id="rId84"/>
      <p:italic r:id="rId85"/>
      <p:boldItalic r:id="rId86"/>
    </p:embeddedFont>
    <p:embeddedFont>
      <p:font typeface="Montserrat" panose="00000500000000000000" pitchFamily="2" charset="0"/>
      <p:regular r:id="rId87"/>
      <p:bold r:id="rId88"/>
      <p:italic r:id="rId89"/>
      <p:boldItalic r:id="rId90"/>
    </p:embeddedFont>
    <p:embeddedFont>
      <p:font typeface="Montserrat Medium" panose="00000600000000000000" pitchFamily="2" charset="0"/>
      <p:regular r:id="rId91"/>
      <p:italic r:id="rId92"/>
    </p:embeddedFont>
    <p:embeddedFont>
      <p:font typeface="Nunito" pitchFamily="2" charset="0"/>
      <p:regular r:id="rId93"/>
      <p:bold r:id="rId94"/>
      <p:italic r:id="rId95"/>
      <p:boldItalic r:id="rId96"/>
    </p:embeddedFont>
    <p:embeddedFont>
      <p:font typeface="Nunito SemiBold" pitchFamily="2" charset="0"/>
      <p:bold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3E3A"/>
    <a:srgbClr val="47949D"/>
    <a:srgbClr val="1B72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14E357-088F-4E31-89F8-F4C83FA228B6}">
  <a:tblStyle styleId="{CA14E357-088F-4E31-89F8-F4C83FA228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font" Target="fonts/font30.fntdata"/><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489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91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38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14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5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23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36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80c9abe0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80c9abe0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80c9abe0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80c9abe0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401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a80c9abe0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a80c9abe0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4d9405f5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4d9405f5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80c9abe0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80c9abe0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80c9abe0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80c9abe0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91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80c9abe0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a80c9abe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80c9abe0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a80c9abe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90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0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80c9abe0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80c9abe0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80c9abe0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80c9abe0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6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80c9abe0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80c9abe0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a80c9abe0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a80c9abe0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04d940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04d940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80c9abe0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80c9abe0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a80c9abe0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a80c9abe0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a80c9abe0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a80c9abe0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b2b303a98b_0_7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b2b303a98b_0_7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a80c9abe0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a80c9abe0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12865b1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12865b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69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62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f11118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f11118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26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13826">
            <a:off x="1526658" y="1137885"/>
            <a:ext cx="3207626" cy="2052917"/>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b="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rot="-13894">
            <a:off x="1532168" y="3178851"/>
            <a:ext cx="2078417" cy="792606"/>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None/>
              <a:defRPr sz="1700">
                <a:solidFill>
                  <a:schemeClr val="dk1"/>
                </a:solidFill>
              </a:defRPr>
            </a:lvl1pPr>
            <a:lvl2pPr lvl="1" rtl="0">
              <a:lnSpc>
                <a:spcPct val="100000"/>
              </a:lnSpc>
              <a:spcBef>
                <a:spcPts val="0"/>
              </a:spcBef>
              <a:spcAft>
                <a:spcPts val="0"/>
              </a:spcAft>
              <a:buClr>
                <a:schemeClr val="dk1"/>
              </a:buClr>
              <a:buSzPts val="2300"/>
              <a:buNone/>
              <a:defRPr sz="2300">
                <a:solidFill>
                  <a:schemeClr val="dk1"/>
                </a:solidFill>
              </a:defRPr>
            </a:lvl2pPr>
            <a:lvl3pPr lvl="2" rtl="0">
              <a:lnSpc>
                <a:spcPct val="100000"/>
              </a:lnSpc>
              <a:spcBef>
                <a:spcPts val="0"/>
              </a:spcBef>
              <a:spcAft>
                <a:spcPts val="0"/>
              </a:spcAft>
              <a:buClr>
                <a:schemeClr val="dk1"/>
              </a:buClr>
              <a:buSzPts val="2300"/>
              <a:buNone/>
              <a:defRPr sz="2300">
                <a:solidFill>
                  <a:schemeClr val="dk1"/>
                </a:solidFill>
              </a:defRPr>
            </a:lvl3pPr>
            <a:lvl4pPr lvl="3" rtl="0">
              <a:lnSpc>
                <a:spcPct val="100000"/>
              </a:lnSpc>
              <a:spcBef>
                <a:spcPts val="0"/>
              </a:spcBef>
              <a:spcAft>
                <a:spcPts val="0"/>
              </a:spcAft>
              <a:buClr>
                <a:schemeClr val="dk1"/>
              </a:buClr>
              <a:buSzPts val="2300"/>
              <a:buNone/>
              <a:defRPr sz="2300">
                <a:solidFill>
                  <a:schemeClr val="dk1"/>
                </a:solidFill>
              </a:defRPr>
            </a:lvl4pPr>
            <a:lvl5pPr lvl="4" rtl="0">
              <a:lnSpc>
                <a:spcPct val="100000"/>
              </a:lnSpc>
              <a:spcBef>
                <a:spcPts val="0"/>
              </a:spcBef>
              <a:spcAft>
                <a:spcPts val="0"/>
              </a:spcAft>
              <a:buClr>
                <a:schemeClr val="dk1"/>
              </a:buClr>
              <a:buSzPts val="2300"/>
              <a:buNone/>
              <a:defRPr sz="2300">
                <a:solidFill>
                  <a:schemeClr val="dk1"/>
                </a:solidFill>
              </a:defRPr>
            </a:lvl5pPr>
            <a:lvl6pPr lvl="5" rtl="0">
              <a:lnSpc>
                <a:spcPct val="100000"/>
              </a:lnSpc>
              <a:spcBef>
                <a:spcPts val="0"/>
              </a:spcBef>
              <a:spcAft>
                <a:spcPts val="0"/>
              </a:spcAft>
              <a:buClr>
                <a:schemeClr val="dk1"/>
              </a:buClr>
              <a:buSzPts val="2300"/>
              <a:buNone/>
              <a:defRPr sz="2300">
                <a:solidFill>
                  <a:schemeClr val="dk1"/>
                </a:solidFill>
              </a:defRPr>
            </a:lvl6pPr>
            <a:lvl7pPr lvl="6" rtl="0">
              <a:lnSpc>
                <a:spcPct val="100000"/>
              </a:lnSpc>
              <a:spcBef>
                <a:spcPts val="0"/>
              </a:spcBef>
              <a:spcAft>
                <a:spcPts val="0"/>
              </a:spcAft>
              <a:buClr>
                <a:schemeClr val="dk1"/>
              </a:buClr>
              <a:buSzPts val="2300"/>
              <a:buNone/>
              <a:defRPr sz="2300">
                <a:solidFill>
                  <a:schemeClr val="dk1"/>
                </a:solidFill>
              </a:defRPr>
            </a:lvl7pPr>
            <a:lvl8pPr lvl="7" rtl="0">
              <a:lnSpc>
                <a:spcPct val="100000"/>
              </a:lnSpc>
              <a:spcBef>
                <a:spcPts val="0"/>
              </a:spcBef>
              <a:spcAft>
                <a:spcPts val="0"/>
              </a:spcAft>
              <a:buClr>
                <a:schemeClr val="dk1"/>
              </a:buClr>
              <a:buSzPts val="2300"/>
              <a:buNone/>
              <a:defRPr sz="2300">
                <a:solidFill>
                  <a:schemeClr val="dk1"/>
                </a:solidFill>
              </a:defRPr>
            </a:lvl8pPr>
            <a:lvl9pPr lvl="8" rtl="0">
              <a:lnSpc>
                <a:spcPct val="100000"/>
              </a:lnSpc>
              <a:spcBef>
                <a:spcPts val="0"/>
              </a:spcBef>
              <a:spcAft>
                <a:spcPts val="0"/>
              </a:spcAft>
              <a:buClr>
                <a:schemeClr val="dk1"/>
              </a:buClr>
              <a:buSzPts val="2300"/>
              <a:buNone/>
              <a:defRPr sz="23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1"/>
        </a:solid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5352002" y="103249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1" name="Google Shape;121;p23"/>
          <p:cNvSpPr txBox="1">
            <a:spLocks noGrp="1"/>
          </p:cNvSpPr>
          <p:nvPr>
            <p:ph type="subTitle" idx="1"/>
          </p:nvPr>
        </p:nvSpPr>
        <p:spPr>
          <a:xfrm>
            <a:off x="5341802" y="1622773"/>
            <a:ext cx="23466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2" name="Google Shape;122;p23"/>
          <p:cNvSpPr txBox="1">
            <a:spLocks noGrp="1"/>
          </p:cNvSpPr>
          <p:nvPr>
            <p:ph type="title" idx="2"/>
          </p:nvPr>
        </p:nvSpPr>
        <p:spPr>
          <a:xfrm>
            <a:off x="5352002" y="293749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3" name="Google Shape;123;p23"/>
          <p:cNvSpPr txBox="1">
            <a:spLocks noGrp="1"/>
          </p:cNvSpPr>
          <p:nvPr>
            <p:ph type="subTitle" idx="3"/>
          </p:nvPr>
        </p:nvSpPr>
        <p:spPr>
          <a:xfrm>
            <a:off x="5341802" y="3527773"/>
            <a:ext cx="23466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3103382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07615" y="316994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 name="Google Shape;20;p5"/>
          <p:cNvSpPr txBox="1">
            <a:spLocks noGrp="1"/>
          </p:cNvSpPr>
          <p:nvPr>
            <p:ph type="subTitle" idx="1"/>
          </p:nvPr>
        </p:nvSpPr>
        <p:spPr>
          <a:xfrm>
            <a:off x="1340755" y="3793130"/>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 name="Google Shape;21;p5"/>
          <p:cNvSpPr txBox="1">
            <a:spLocks noGrp="1"/>
          </p:cNvSpPr>
          <p:nvPr>
            <p:ph type="title" idx="2"/>
          </p:nvPr>
        </p:nvSpPr>
        <p:spPr>
          <a:xfrm>
            <a:off x="5610185" y="316981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 name="Google Shape;22;p5"/>
          <p:cNvSpPr txBox="1">
            <a:spLocks noGrp="1"/>
          </p:cNvSpPr>
          <p:nvPr>
            <p:ph type="subTitle" idx="3"/>
          </p:nvPr>
        </p:nvSpPr>
        <p:spPr>
          <a:xfrm>
            <a:off x="5743324" y="3793130"/>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5"/>
          <p:cNvSpPr txBox="1">
            <a:spLocks noGrp="1"/>
          </p:cNvSpPr>
          <p:nvPr>
            <p:ph type="title" idx="4"/>
          </p:nvPr>
        </p:nvSpPr>
        <p:spPr>
          <a:xfrm>
            <a:off x="930200" y="627400"/>
            <a:ext cx="35085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982599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874850" y="1278625"/>
            <a:ext cx="53943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a:spLocks noGrp="1"/>
          </p:cNvSpPr>
          <p:nvPr>
            <p:ph type="body" idx="1"/>
          </p:nvPr>
        </p:nvSpPr>
        <p:spPr>
          <a:xfrm>
            <a:off x="2220000" y="3203450"/>
            <a:ext cx="47040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dk1"/>
              </a:buClr>
              <a:buSzPts val="1400"/>
              <a:buChar char="●"/>
              <a:defRPr>
                <a:solidFill>
                  <a:schemeClr val="dk1"/>
                </a:solidFill>
              </a:defRPr>
            </a:lvl1pPr>
            <a:lvl2pPr marL="914400" lvl="1" indent="-317500" algn="ctr">
              <a:spcBef>
                <a:spcPts val="1600"/>
              </a:spcBef>
              <a:spcAft>
                <a:spcPts val="0"/>
              </a:spcAft>
              <a:buClr>
                <a:schemeClr val="dk1"/>
              </a:buClr>
              <a:buSzPts val="1400"/>
              <a:buChar char="○"/>
              <a:defRPr>
                <a:solidFill>
                  <a:schemeClr val="dk1"/>
                </a:solidFill>
              </a:defRPr>
            </a:lvl2pPr>
            <a:lvl3pPr marL="1371600" lvl="2" indent="-317500" algn="ctr">
              <a:spcBef>
                <a:spcPts val="1600"/>
              </a:spcBef>
              <a:spcAft>
                <a:spcPts val="0"/>
              </a:spcAft>
              <a:buClr>
                <a:schemeClr val="dk1"/>
              </a:buClr>
              <a:buSzPts val="1400"/>
              <a:buChar char="■"/>
              <a:defRPr>
                <a:solidFill>
                  <a:schemeClr val="dk1"/>
                </a:solidFill>
              </a:defRPr>
            </a:lvl3pPr>
            <a:lvl4pPr marL="1828800" lvl="3" indent="-317500" algn="ctr">
              <a:spcBef>
                <a:spcPts val="1600"/>
              </a:spcBef>
              <a:spcAft>
                <a:spcPts val="0"/>
              </a:spcAft>
              <a:buClr>
                <a:schemeClr val="dk1"/>
              </a:buClr>
              <a:buSzPts val="1400"/>
              <a:buChar char="●"/>
              <a:defRPr>
                <a:solidFill>
                  <a:schemeClr val="dk1"/>
                </a:solidFill>
              </a:defRPr>
            </a:lvl4pPr>
            <a:lvl5pPr marL="2286000" lvl="4" indent="-317500" algn="ctr">
              <a:spcBef>
                <a:spcPts val="1600"/>
              </a:spcBef>
              <a:spcAft>
                <a:spcPts val="0"/>
              </a:spcAft>
              <a:buClr>
                <a:schemeClr val="dk1"/>
              </a:buClr>
              <a:buSzPts val="1400"/>
              <a:buChar char="○"/>
              <a:defRPr>
                <a:solidFill>
                  <a:schemeClr val="dk1"/>
                </a:solidFill>
              </a:defRPr>
            </a:lvl5pPr>
            <a:lvl6pPr marL="2743200" lvl="5" indent="-317500" algn="ctr">
              <a:spcBef>
                <a:spcPts val="1600"/>
              </a:spcBef>
              <a:spcAft>
                <a:spcPts val="0"/>
              </a:spcAft>
              <a:buClr>
                <a:schemeClr val="dk1"/>
              </a:buClr>
              <a:buSzPts val="1400"/>
              <a:buChar char="■"/>
              <a:defRPr>
                <a:solidFill>
                  <a:schemeClr val="dk1"/>
                </a:solidFill>
              </a:defRPr>
            </a:lvl6pPr>
            <a:lvl7pPr marL="3200400" lvl="6" indent="-317500" algn="ctr">
              <a:spcBef>
                <a:spcPts val="1600"/>
              </a:spcBef>
              <a:spcAft>
                <a:spcPts val="0"/>
              </a:spcAft>
              <a:buClr>
                <a:schemeClr val="dk1"/>
              </a:buClr>
              <a:buSzPts val="1400"/>
              <a:buChar char="●"/>
              <a:defRPr>
                <a:solidFill>
                  <a:schemeClr val="dk1"/>
                </a:solidFill>
              </a:defRPr>
            </a:lvl7pPr>
            <a:lvl8pPr marL="3657600" lvl="7" indent="-317500" algn="ctr">
              <a:spcBef>
                <a:spcPts val="1600"/>
              </a:spcBef>
              <a:spcAft>
                <a:spcPts val="0"/>
              </a:spcAft>
              <a:buClr>
                <a:schemeClr val="dk1"/>
              </a:buClr>
              <a:buSzPts val="1400"/>
              <a:buChar char="○"/>
              <a:defRPr>
                <a:solidFill>
                  <a:schemeClr val="dk1"/>
                </a:solidFill>
              </a:defRPr>
            </a:lvl8pPr>
            <a:lvl9pPr marL="4114800" lvl="8" indent="-317500" algn="ctr">
              <a:spcBef>
                <a:spcPts val="1600"/>
              </a:spcBef>
              <a:spcAft>
                <a:spcPts val="160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457025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rot="-20828">
            <a:off x="4927741" y="2422694"/>
            <a:ext cx="2921454" cy="741314"/>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300"/>
              <a:buNone/>
              <a:defRPr sz="43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33" name="Google Shape;33;p9"/>
          <p:cNvSpPr txBox="1">
            <a:spLocks noGrp="1"/>
          </p:cNvSpPr>
          <p:nvPr>
            <p:ph type="title" idx="2" hasCustomPrompt="1"/>
          </p:nvPr>
        </p:nvSpPr>
        <p:spPr>
          <a:xfrm rot="-20862">
            <a:off x="5772849" y="1679490"/>
            <a:ext cx="2076338" cy="741314"/>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34" name="Google Shape;34;p9"/>
          <p:cNvSpPr txBox="1">
            <a:spLocks noGrp="1"/>
          </p:cNvSpPr>
          <p:nvPr>
            <p:ph type="subTitle" idx="1"/>
          </p:nvPr>
        </p:nvSpPr>
        <p:spPr>
          <a:xfrm rot="-21016">
            <a:off x="5051942" y="3159642"/>
            <a:ext cx="2797252" cy="741314"/>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800"/>
              <a:buNone/>
              <a:defRPr sz="1800">
                <a:solidFill>
                  <a:schemeClr val="dk1"/>
                </a:solidFill>
              </a:defRPr>
            </a:lvl1pPr>
            <a:lvl2pPr lvl="1"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algn="r"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a:endParaRPr/>
          </a:p>
        </p:txBody>
      </p:sp>
    </p:spTree>
    <p:extLst>
      <p:ext uri="{BB962C8B-B14F-4D97-AF65-F5344CB8AC3E}">
        <p14:creationId xmlns:p14="http://schemas.microsoft.com/office/powerpoint/2010/main" val="3781318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1"/>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ctrTitle"/>
          </p:nvPr>
        </p:nvSpPr>
        <p:spPr>
          <a:xfrm>
            <a:off x="1131100" y="1002979"/>
            <a:ext cx="2966100" cy="63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1" name="Google Shape;81;p18"/>
          <p:cNvSpPr txBox="1">
            <a:spLocks noGrp="1"/>
          </p:cNvSpPr>
          <p:nvPr>
            <p:ph type="subTitle" idx="1"/>
          </p:nvPr>
        </p:nvSpPr>
        <p:spPr>
          <a:xfrm>
            <a:off x="1143850" y="3248425"/>
            <a:ext cx="2558700" cy="128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sz="14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897582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930200" y="627400"/>
            <a:ext cx="647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251439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30200" y="627400"/>
            <a:ext cx="647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180394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1"/>
        </a:solid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920425" y="1532800"/>
            <a:ext cx="4280100" cy="567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3600"/>
              <a:buFont typeface="Calligraffitti"/>
              <a:buNone/>
              <a:defRPr sz="3600">
                <a:solidFill>
                  <a:schemeClr val="dk1"/>
                </a:solidFill>
                <a:latin typeface="Calligraffitti"/>
                <a:ea typeface="Calligraffitti"/>
                <a:cs typeface="Calligraffitti"/>
                <a:sym typeface="Calligraffitti"/>
              </a:defRPr>
            </a:lvl1pPr>
          </a:lstStyle>
          <a:p>
            <a:endParaRPr/>
          </a:p>
        </p:txBody>
      </p:sp>
    </p:spTree>
    <p:extLst>
      <p:ext uri="{BB962C8B-B14F-4D97-AF65-F5344CB8AC3E}">
        <p14:creationId xmlns:p14="http://schemas.microsoft.com/office/powerpoint/2010/main" val="2661221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rot="-20828">
            <a:off x="1651141" y="2117894"/>
            <a:ext cx="2921454" cy="741314"/>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sz="43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13" name="Google Shape;13;p3"/>
          <p:cNvSpPr txBox="1">
            <a:spLocks noGrp="1"/>
          </p:cNvSpPr>
          <p:nvPr>
            <p:ph type="title" idx="2" hasCustomPrompt="1"/>
          </p:nvPr>
        </p:nvSpPr>
        <p:spPr>
          <a:xfrm rot="-20862">
            <a:off x="1651385" y="1374690"/>
            <a:ext cx="2076338" cy="741314"/>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rot="-21016">
            <a:off x="1650909" y="2854842"/>
            <a:ext cx="2797252" cy="741314"/>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None/>
              <a:defRPr sz="1800">
                <a:solidFill>
                  <a:schemeClr val="dk1"/>
                </a:solidFill>
              </a:defRPr>
            </a:lvl1pPr>
            <a:lvl2pPr lvl="1"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rtl="0">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838200" y="1821840"/>
            <a:ext cx="7738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500"/>
            </a:lvl1pPr>
            <a:lvl2pPr lvl="1" algn="r" rtl="0">
              <a:spcBef>
                <a:spcPts val="0"/>
              </a:spcBef>
              <a:spcAft>
                <a:spcPts val="0"/>
              </a:spcAft>
              <a:buSzPts val="5300"/>
              <a:buNone/>
              <a:defRPr sz="5300"/>
            </a:lvl2pPr>
            <a:lvl3pPr lvl="2" algn="r" rtl="0">
              <a:spcBef>
                <a:spcPts val="0"/>
              </a:spcBef>
              <a:spcAft>
                <a:spcPts val="0"/>
              </a:spcAft>
              <a:buSzPts val="5300"/>
              <a:buNone/>
              <a:defRPr sz="5300"/>
            </a:lvl3pPr>
            <a:lvl4pPr lvl="3" algn="r" rtl="0">
              <a:spcBef>
                <a:spcPts val="0"/>
              </a:spcBef>
              <a:spcAft>
                <a:spcPts val="0"/>
              </a:spcAft>
              <a:buSzPts val="5300"/>
              <a:buNone/>
              <a:defRPr sz="5300"/>
            </a:lvl4pPr>
            <a:lvl5pPr lvl="4" algn="r" rtl="0">
              <a:spcBef>
                <a:spcPts val="0"/>
              </a:spcBef>
              <a:spcAft>
                <a:spcPts val="0"/>
              </a:spcAft>
              <a:buSzPts val="5300"/>
              <a:buNone/>
              <a:defRPr sz="5300"/>
            </a:lvl5pPr>
            <a:lvl6pPr lvl="5" algn="r" rtl="0">
              <a:spcBef>
                <a:spcPts val="0"/>
              </a:spcBef>
              <a:spcAft>
                <a:spcPts val="0"/>
              </a:spcAft>
              <a:buSzPts val="5300"/>
              <a:buNone/>
              <a:defRPr sz="5300"/>
            </a:lvl6pPr>
            <a:lvl7pPr lvl="6" algn="r" rtl="0">
              <a:spcBef>
                <a:spcPts val="0"/>
              </a:spcBef>
              <a:spcAft>
                <a:spcPts val="0"/>
              </a:spcAft>
              <a:buSzPts val="5300"/>
              <a:buNone/>
              <a:defRPr sz="5300"/>
            </a:lvl7pPr>
            <a:lvl8pPr lvl="7" algn="r" rtl="0">
              <a:spcBef>
                <a:spcPts val="0"/>
              </a:spcBef>
              <a:spcAft>
                <a:spcPts val="0"/>
              </a:spcAft>
              <a:buSzPts val="5300"/>
              <a:buNone/>
              <a:defRPr sz="5300"/>
            </a:lvl8pPr>
            <a:lvl9pPr lvl="8" algn="r" rtl="0">
              <a:spcBef>
                <a:spcPts val="0"/>
              </a:spcBef>
              <a:spcAft>
                <a:spcPts val="0"/>
              </a:spcAft>
              <a:buSzPts val="5300"/>
              <a:buNone/>
              <a:defRPr sz="5300"/>
            </a:lvl9pPr>
          </a:lstStyle>
          <a:p>
            <a:endParaRPr/>
          </a:p>
        </p:txBody>
      </p:sp>
      <p:sp>
        <p:nvSpPr>
          <p:cNvPr id="57" name="Google Shape;57;p14"/>
          <p:cNvSpPr txBox="1">
            <a:spLocks noGrp="1"/>
          </p:cNvSpPr>
          <p:nvPr>
            <p:ph type="subTitle" idx="1"/>
          </p:nvPr>
        </p:nvSpPr>
        <p:spPr>
          <a:xfrm>
            <a:off x="5053800" y="2960605"/>
            <a:ext cx="3522600" cy="128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a:solidFill>
                  <a:schemeClr val="dk1"/>
                </a:solidFill>
              </a:defRPr>
            </a:lvl2pPr>
            <a:lvl3pPr lvl="2" algn="r" rtl="0">
              <a:lnSpc>
                <a:spcPct val="100000"/>
              </a:lnSpc>
              <a:spcBef>
                <a:spcPts val="1600"/>
              </a:spcBef>
              <a:spcAft>
                <a:spcPts val="0"/>
              </a:spcAft>
              <a:buNone/>
              <a:defRPr>
                <a:solidFill>
                  <a:schemeClr val="dk1"/>
                </a:solidFill>
              </a:defRPr>
            </a:lvl3pPr>
            <a:lvl4pPr lvl="3" algn="r" rtl="0">
              <a:lnSpc>
                <a:spcPct val="100000"/>
              </a:lnSpc>
              <a:spcBef>
                <a:spcPts val="1600"/>
              </a:spcBef>
              <a:spcAft>
                <a:spcPts val="0"/>
              </a:spcAft>
              <a:buNone/>
              <a:defRPr>
                <a:solidFill>
                  <a:schemeClr val="dk1"/>
                </a:solidFill>
              </a:defRPr>
            </a:lvl4pPr>
            <a:lvl5pPr lvl="4" algn="r" rtl="0">
              <a:lnSpc>
                <a:spcPct val="100000"/>
              </a:lnSpc>
              <a:spcBef>
                <a:spcPts val="1600"/>
              </a:spcBef>
              <a:spcAft>
                <a:spcPts val="0"/>
              </a:spcAft>
              <a:buNone/>
              <a:defRPr>
                <a:solidFill>
                  <a:schemeClr val="dk1"/>
                </a:solidFill>
              </a:defRPr>
            </a:lvl5pPr>
            <a:lvl6pPr lvl="5" algn="r" rtl="0">
              <a:lnSpc>
                <a:spcPct val="100000"/>
              </a:lnSpc>
              <a:spcBef>
                <a:spcPts val="1600"/>
              </a:spcBef>
              <a:spcAft>
                <a:spcPts val="0"/>
              </a:spcAft>
              <a:buNone/>
              <a:defRPr>
                <a:solidFill>
                  <a:schemeClr val="dk1"/>
                </a:solidFill>
              </a:defRPr>
            </a:lvl6pPr>
            <a:lvl7pPr lvl="6" algn="r" rtl="0">
              <a:lnSpc>
                <a:spcPct val="100000"/>
              </a:lnSpc>
              <a:spcBef>
                <a:spcPts val="1600"/>
              </a:spcBef>
              <a:spcAft>
                <a:spcPts val="0"/>
              </a:spcAft>
              <a:buNone/>
              <a:defRPr>
                <a:solidFill>
                  <a:schemeClr val="dk1"/>
                </a:solidFill>
              </a:defRPr>
            </a:lvl7pPr>
            <a:lvl8pPr lvl="7" algn="r" rtl="0">
              <a:lnSpc>
                <a:spcPct val="100000"/>
              </a:lnSpc>
              <a:spcBef>
                <a:spcPts val="1600"/>
              </a:spcBef>
              <a:spcAft>
                <a:spcPts val="0"/>
              </a:spcAft>
              <a:buNone/>
              <a:defRPr>
                <a:solidFill>
                  <a:schemeClr val="dk1"/>
                </a:solidFill>
              </a:defRPr>
            </a:lvl8pPr>
            <a:lvl9pPr lvl="8" algn="r" rtl="0">
              <a:lnSpc>
                <a:spcPct val="100000"/>
              </a:lnSpc>
              <a:spcBef>
                <a:spcPts val="1600"/>
              </a:spcBef>
              <a:spcAft>
                <a:spcPts val="1600"/>
              </a:spcAft>
              <a:buNone/>
              <a:defRPr>
                <a:solidFill>
                  <a:schemeClr val="dk1"/>
                </a:solidFill>
              </a:defRPr>
            </a:lvl9pPr>
          </a:lstStyle>
          <a:p>
            <a:endParaRPr/>
          </a:p>
        </p:txBody>
      </p:sp>
    </p:spTree>
    <p:extLst>
      <p:ext uri="{BB962C8B-B14F-4D97-AF65-F5344CB8AC3E}">
        <p14:creationId xmlns:p14="http://schemas.microsoft.com/office/powerpoint/2010/main" val="3090449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rot="-45610">
            <a:off x="938266" y="1212165"/>
            <a:ext cx="3437103" cy="3043166"/>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28" name="Google Shape;28;p7"/>
          <p:cNvSpPr txBox="1">
            <a:spLocks noGrp="1"/>
          </p:cNvSpPr>
          <p:nvPr>
            <p:ph type="title"/>
          </p:nvPr>
        </p:nvSpPr>
        <p:spPr>
          <a:xfrm>
            <a:off x="930200" y="627400"/>
            <a:ext cx="362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4082013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1512415" y="295022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1" name="Google Shape;71;p17"/>
          <p:cNvSpPr txBox="1">
            <a:spLocks noGrp="1"/>
          </p:cNvSpPr>
          <p:nvPr>
            <p:ph type="subTitle" idx="1"/>
          </p:nvPr>
        </p:nvSpPr>
        <p:spPr>
          <a:xfrm>
            <a:off x="1645465" y="35632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2" name="Google Shape;72;p17"/>
          <p:cNvSpPr txBox="1">
            <a:spLocks noGrp="1"/>
          </p:cNvSpPr>
          <p:nvPr>
            <p:ph type="title" idx="2"/>
          </p:nvPr>
        </p:nvSpPr>
        <p:spPr>
          <a:xfrm>
            <a:off x="5305385" y="29501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3" name="Google Shape;73;p17"/>
          <p:cNvSpPr txBox="1">
            <a:spLocks noGrp="1"/>
          </p:cNvSpPr>
          <p:nvPr>
            <p:ph type="subTitle" idx="3"/>
          </p:nvPr>
        </p:nvSpPr>
        <p:spPr>
          <a:xfrm>
            <a:off x="5438435" y="35632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4" name="Google Shape;74;p17"/>
          <p:cNvSpPr txBox="1">
            <a:spLocks noGrp="1"/>
          </p:cNvSpPr>
          <p:nvPr>
            <p:ph type="title" idx="4"/>
          </p:nvPr>
        </p:nvSpPr>
        <p:spPr>
          <a:xfrm>
            <a:off x="1512415" y="150242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 name="Google Shape;75;p17"/>
          <p:cNvSpPr txBox="1">
            <a:spLocks noGrp="1"/>
          </p:cNvSpPr>
          <p:nvPr>
            <p:ph type="subTitle" idx="5"/>
          </p:nvPr>
        </p:nvSpPr>
        <p:spPr>
          <a:xfrm>
            <a:off x="1645465" y="21154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7"/>
          <p:cNvSpPr txBox="1">
            <a:spLocks noGrp="1"/>
          </p:cNvSpPr>
          <p:nvPr>
            <p:ph type="title" idx="6"/>
          </p:nvPr>
        </p:nvSpPr>
        <p:spPr>
          <a:xfrm>
            <a:off x="5305385" y="15023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7"/>
          <p:cNvSpPr txBox="1">
            <a:spLocks noGrp="1"/>
          </p:cNvSpPr>
          <p:nvPr>
            <p:ph type="subTitle" idx="7"/>
          </p:nvPr>
        </p:nvSpPr>
        <p:spPr>
          <a:xfrm>
            <a:off x="5438435" y="21154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8" name="Google Shape;78;p17"/>
          <p:cNvSpPr txBox="1">
            <a:spLocks noGrp="1"/>
          </p:cNvSpPr>
          <p:nvPr>
            <p:ph type="title" idx="8"/>
          </p:nvPr>
        </p:nvSpPr>
        <p:spPr>
          <a:xfrm>
            <a:off x="930200" y="627400"/>
            <a:ext cx="647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574945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096900" y="3436605"/>
            <a:ext cx="2950200" cy="124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vl1pPr>
            <a:lvl2pPr lvl="1" algn="ctr">
              <a:spcBef>
                <a:spcPts val="0"/>
              </a:spcBef>
              <a:spcAft>
                <a:spcPts val="0"/>
              </a:spcAft>
              <a:buSzPts val="2000"/>
              <a:buNone/>
              <a:defRPr sz="2000" b="1"/>
            </a:lvl2pPr>
            <a:lvl3pPr lvl="2" algn="ctr">
              <a:spcBef>
                <a:spcPts val="0"/>
              </a:spcBef>
              <a:spcAft>
                <a:spcPts val="0"/>
              </a:spcAft>
              <a:buSzPts val="2000"/>
              <a:buNone/>
              <a:defRPr sz="2000" b="1"/>
            </a:lvl3pPr>
            <a:lvl4pPr lvl="3" algn="ctr">
              <a:spcBef>
                <a:spcPts val="0"/>
              </a:spcBef>
              <a:spcAft>
                <a:spcPts val="0"/>
              </a:spcAft>
              <a:buSzPts val="2000"/>
              <a:buNone/>
              <a:defRPr sz="2000" b="1"/>
            </a:lvl4pPr>
            <a:lvl5pPr lvl="4" algn="ctr">
              <a:spcBef>
                <a:spcPts val="0"/>
              </a:spcBef>
              <a:spcAft>
                <a:spcPts val="0"/>
              </a:spcAft>
              <a:buSzPts val="2000"/>
              <a:buNone/>
              <a:defRPr sz="2000" b="1"/>
            </a:lvl5pPr>
            <a:lvl6pPr lvl="5" algn="ctr">
              <a:spcBef>
                <a:spcPts val="0"/>
              </a:spcBef>
              <a:spcAft>
                <a:spcPts val="0"/>
              </a:spcAft>
              <a:buSzPts val="2000"/>
              <a:buNone/>
              <a:defRPr sz="2000" b="1"/>
            </a:lvl6pPr>
            <a:lvl7pPr lvl="6" algn="ctr">
              <a:spcBef>
                <a:spcPts val="0"/>
              </a:spcBef>
              <a:spcAft>
                <a:spcPts val="0"/>
              </a:spcAft>
              <a:buSzPts val="2000"/>
              <a:buNone/>
              <a:defRPr sz="2000" b="1"/>
            </a:lvl7pPr>
            <a:lvl8pPr lvl="7" algn="ctr">
              <a:spcBef>
                <a:spcPts val="0"/>
              </a:spcBef>
              <a:spcAft>
                <a:spcPts val="0"/>
              </a:spcAft>
              <a:buSzPts val="2000"/>
              <a:buNone/>
              <a:defRPr sz="2000" b="1"/>
            </a:lvl8pPr>
            <a:lvl9pPr lvl="8" algn="ctr">
              <a:spcBef>
                <a:spcPts val="0"/>
              </a:spcBef>
              <a:spcAft>
                <a:spcPts val="0"/>
              </a:spcAft>
              <a:buSzPts val="2000"/>
              <a:buNone/>
              <a:defRPr sz="2000" b="1"/>
            </a:lvl9pPr>
          </a:lstStyle>
          <a:p>
            <a:endParaRPr/>
          </a:p>
        </p:txBody>
      </p:sp>
      <p:sp>
        <p:nvSpPr>
          <p:cNvPr id="60" name="Google Shape;60;p15"/>
          <p:cNvSpPr txBox="1">
            <a:spLocks noGrp="1"/>
          </p:cNvSpPr>
          <p:nvPr>
            <p:ph type="subTitle" idx="1"/>
          </p:nvPr>
        </p:nvSpPr>
        <p:spPr>
          <a:xfrm>
            <a:off x="1538400" y="1464650"/>
            <a:ext cx="6067200" cy="216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defRPr>
            </a:lvl1pPr>
            <a:lvl2pPr lvl="1" algn="ctr" rtl="0">
              <a:spcBef>
                <a:spcPts val="1600"/>
              </a:spcBef>
              <a:spcAft>
                <a:spcPts val="0"/>
              </a:spcAft>
              <a:buClr>
                <a:schemeClr val="dk1"/>
              </a:buClr>
              <a:buSzPts val="2500"/>
              <a:buNone/>
              <a:defRPr sz="2500" b="1">
                <a:solidFill>
                  <a:schemeClr val="dk1"/>
                </a:solidFill>
              </a:defRPr>
            </a:lvl2pPr>
            <a:lvl3pPr lvl="2" algn="ctr" rtl="0">
              <a:spcBef>
                <a:spcPts val="1600"/>
              </a:spcBef>
              <a:spcAft>
                <a:spcPts val="0"/>
              </a:spcAft>
              <a:buClr>
                <a:schemeClr val="dk1"/>
              </a:buClr>
              <a:buSzPts val="2500"/>
              <a:buNone/>
              <a:defRPr sz="2500" b="1">
                <a:solidFill>
                  <a:schemeClr val="dk1"/>
                </a:solidFill>
              </a:defRPr>
            </a:lvl3pPr>
            <a:lvl4pPr lvl="3" algn="ctr" rtl="0">
              <a:spcBef>
                <a:spcPts val="1600"/>
              </a:spcBef>
              <a:spcAft>
                <a:spcPts val="0"/>
              </a:spcAft>
              <a:buClr>
                <a:schemeClr val="dk1"/>
              </a:buClr>
              <a:buSzPts val="2500"/>
              <a:buNone/>
              <a:defRPr sz="2500" b="1">
                <a:solidFill>
                  <a:schemeClr val="dk1"/>
                </a:solidFill>
              </a:defRPr>
            </a:lvl4pPr>
            <a:lvl5pPr lvl="4" algn="ctr" rtl="0">
              <a:spcBef>
                <a:spcPts val="1600"/>
              </a:spcBef>
              <a:spcAft>
                <a:spcPts val="0"/>
              </a:spcAft>
              <a:buClr>
                <a:schemeClr val="dk1"/>
              </a:buClr>
              <a:buSzPts val="2500"/>
              <a:buNone/>
              <a:defRPr sz="2500" b="1">
                <a:solidFill>
                  <a:schemeClr val="dk1"/>
                </a:solidFill>
              </a:defRPr>
            </a:lvl5pPr>
            <a:lvl6pPr lvl="5" algn="ctr" rtl="0">
              <a:spcBef>
                <a:spcPts val="1600"/>
              </a:spcBef>
              <a:spcAft>
                <a:spcPts val="0"/>
              </a:spcAft>
              <a:buClr>
                <a:schemeClr val="dk1"/>
              </a:buClr>
              <a:buSzPts val="2500"/>
              <a:buNone/>
              <a:defRPr sz="2500" b="1">
                <a:solidFill>
                  <a:schemeClr val="dk1"/>
                </a:solidFill>
              </a:defRPr>
            </a:lvl6pPr>
            <a:lvl7pPr lvl="6" algn="ctr" rtl="0">
              <a:spcBef>
                <a:spcPts val="1600"/>
              </a:spcBef>
              <a:spcAft>
                <a:spcPts val="0"/>
              </a:spcAft>
              <a:buClr>
                <a:schemeClr val="dk1"/>
              </a:buClr>
              <a:buSzPts val="2500"/>
              <a:buNone/>
              <a:defRPr sz="2500" b="1">
                <a:solidFill>
                  <a:schemeClr val="dk1"/>
                </a:solidFill>
              </a:defRPr>
            </a:lvl7pPr>
            <a:lvl8pPr lvl="7" algn="ctr" rtl="0">
              <a:spcBef>
                <a:spcPts val="1600"/>
              </a:spcBef>
              <a:spcAft>
                <a:spcPts val="0"/>
              </a:spcAft>
              <a:buClr>
                <a:schemeClr val="dk1"/>
              </a:buClr>
              <a:buSzPts val="2500"/>
              <a:buNone/>
              <a:defRPr sz="2500" b="1">
                <a:solidFill>
                  <a:schemeClr val="dk1"/>
                </a:solidFill>
              </a:defRPr>
            </a:lvl8pPr>
            <a:lvl9pPr lvl="8" algn="ctr" rtl="0">
              <a:spcBef>
                <a:spcPts val="1600"/>
              </a:spcBef>
              <a:spcAft>
                <a:spcPts val="1600"/>
              </a:spcAft>
              <a:buClr>
                <a:schemeClr val="dk1"/>
              </a:buClr>
              <a:buSzPts val="2500"/>
              <a:buNone/>
              <a:defRPr sz="2500" b="1">
                <a:solidFill>
                  <a:schemeClr val="dk1"/>
                </a:solidFill>
              </a:defRPr>
            </a:lvl9pPr>
          </a:lstStyle>
          <a:p>
            <a:endParaRPr/>
          </a:p>
        </p:txBody>
      </p:sp>
    </p:spTree>
    <p:extLst>
      <p:ext uri="{BB962C8B-B14F-4D97-AF65-F5344CB8AC3E}">
        <p14:creationId xmlns:p14="http://schemas.microsoft.com/office/powerpoint/2010/main" val="218475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759940" y="287402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3" name="Google Shape;63;p16"/>
          <p:cNvSpPr txBox="1">
            <a:spLocks noGrp="1"/>
          </p:cNvSpPr>
          <p:nvPr>
            <p:ph type="subTitle" idx="1"/>
          </p:nvPr>
        </p:nvSpPr>
        <p:spPr>
          <a:xfrm>
            <a:off x="893080" y="3486937"/>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16"/>
          <p:cNvSpPr txBox="1">
            <a:spLocks noGrp="1"/>
          </p:cNvSpPr>
          <p:nvPr>
            <p:ph type="title" idx="2"/>
          </p:nvPr>
        </p:nvSpPr>
        <p:spPr>
          <a:xfrm>
            <a:off x="3408900" y="28739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5" name="Google Shape;65;p16"/>
          <p:cNvSpPr txBox="1">
            <a:spLocks noGrp="1"/>
          </p:cNvSpPr>
          <p:nvPr>
            <p:ph type="subTitle" idx="3"/>
          </p:nvPr>
        </p:nvSpPr>
        <p:spPr>
          <a:xfrm>
            <a:off x="3542039" y="3486937"/>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6" name="Google Shape;66;p16"/>
          <p:cNvSpPr txBox="1">
            <a:spLocks noGrp="1"/>
          </p:cNvSpPr>
          <p:nvPr>
            <p:ph type="title" idx="4"/>
          </p:nvPr>
        </p:nvSpPr>
        <p:spPr>
          <a:xfrm>
            <a:off x="6076910" y="28739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 name="Google Shape;67;p16"/>
          <p:cNvSpPr txBox="1">
            <a:spLocks noGrp="1"/>
          </p:cNvSpPr>
          <p:nvPr>
            <p:ph type="subTitle" idx="5"/>
          </p:nvPr>
        </p:nvSpPr>
        <p:spPr>
          <a:xfrm>
            <a:off x="6210049" y="3486937"/>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8" name="Google Shape;68;p16"/>
          <p:cNvSpPr txBox="1">
            <a:spLocks noGrp="1"/>
          </p:cNvSpPr>
          <p:nvPr>
            <p:ph type="title" idx="6"/>
          </p:nvPr>
        </p:nvSpPr>
        <p:spPr>
          <a:xfrm>
            <a:off x="930200" y="627400"/>
            <a:ext cx="647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341971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lt1"/>
        </a:solidFill>
        <a:effectLst/>
      </p:bgPr>
    </p:bg>
    <p:spTree>
      <p:nvGrpSpPr>
        <p:cNvPr id="1" name="Shape 150"/>
        <p:cNvGrpSpPr/>
        <p:nvPr/>
      </p:nvGrpSpPr>
      <p:grpSpPr>
        <a:xfrm>
          <a:off x="0" y="0"/>
          <a:ext cx="0" cy="0"/>
          <a:chOff x="0" y="0"/>
          <a:chExt cx="0" cy="0"/>
        </a:xfrm>
      </p:grpSpPr>
      <p:sp>
        <p:nvSpPr>
          <p:cNvPr id="151" name="Google Shape;151;p29"/>
          <p:cNvSpPr txBox="1">
            <a:spLocks noGrp="1"/>
          </p:cNvSpPr>
          <p:nvPr>
            <p:ph type="body" idx="1"/>
          </p:nvPr>
        </p:nvSpPr>
        <p:spPr>
          <a:xfrm>
            <a:off x="5014075" y="1591500"/>
            <a:ext cx="2879700" cy="3285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dk1"/>
                </a:solidFill>
              </a:defRPr>
            </a:lvl1pPr>
            <a:lvl2pPr marL="914400" lvl="1" indent="-317500" rtl="0">
              <a:spcBef>
                <a:spcPts val="10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52" name="Google Shape;152;p29"/>
          <p:cNvSpPr txBox="1">
            <a:spLocks noGrp="1"/>
          </p:cNvSpPr>
          <p:nvPr>
            <p:ph type="title"/>
          </p:nvPr>
        </p:nvSpPr>
        <p:spPr>
          <a:xfrm>
            <a:off x="930200" y="627400"/>
            <a:ext cx="64728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421190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1pPr>
            <a:lvl2pPr lvl="1">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2pPr>
            <a:lvl3pPr lvl="2">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3pPr>
            <a:lvl4pPr lvl="3">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4pPr>
            <a:lvl5pPr lvl="4">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5pPr>
            <a:lvl6pPr lvl="5">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6pPr>
            <a:lvl7pPr lvl="6">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7pPr>
            <a:lvl8pPr lvl="7">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8pPr>
            <a:lvl9pPr lvl="8">
              <a:spcBef>
                <a:spcPts val="0"/>
              </a:spcBef>
              <a:spcAft>
                <a:spcPts val="0"/>
              </a:spcAft>
              <a:buClr>
                <a:schemeClr val="dk1"/>
              </a:buClr>
              <a:buSzPts val="2800"/>
              <a:buFont typeface="Calligraffitti"/>
              <a:buNone/>
              <a:defRPr sz="2800">
                <a:solidFill>
                  <a:schemeClr val="dk1"/>
                </a:solidFill>
                <a:latin typeface="Calligraffitti"/>
                <a:ea typeface="Calligraffitti"/>
                <a:cs typeface="Calligraffitti"/>
                <a:sym typeface="Calligraffitt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7.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jp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jp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www.think-through.com/blog/online-advetising/viral-coefficient-and-viral-growth-in-viral-marketi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think-through.com/blog/online-advetising/viral-coefficient-and-viral-growth-in-viral-marketing" TargetMode="External"/><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4" y="-1783079"/>
            <a:ext cx="11471564" cy="7647709"/>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ight Triangle 6">
            <a:extLst>
              <a:ext uri="{FF2B5EF4-FFF2-40B4-BE49-F238E27FC236}">
                <a16:creationId xmlns:a16="http://schemas.microsoft.com/office/drawing/2014/main" id="{C86221FC-4ACC-4990-81D0-978E716FB331}"/>
              </a:ext>
            </a:extLst>
          </p:cNvPr>
          <p:cNvSpPr/>
          <p:nvPr/>
        </p:nvSpPr>
        <p:spPr>
          <a:xfrm>
            <a:off x="-5250686" y="3482661"/>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ight Triangle 7">
            <a:extLst>
              <a:ext uri="{FF2B5EF4-FFF2-40B4-BE49-F238E27FC236}">
                <a16:creationId xmlns:a16="http://schemas.microsoft.com/office/drawing/2014/main" id="{B4F43320-6494-4995-8993-804D161A49FC}"/>
              </a:ext>
            </a:extLst>
          </p:cNvPr>
          <p:cNvSpPr/>
          <p:nvPr/>
        </p:nvSpPr>
        <p:spPr>
          <a:xfrm>
            <a:off x="-5250626" y="4220883"/>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ight Triangle 8">
            <a:extLst>
              <a:ext uri="{FF2B5EF4-FFF2-40B4-BE49-F238E27FC236}">
                <a16:creationId xmlns:a16="http://schemas.microsoft.com/office/drawing/2014/main" id="{5CC49566-941C-4DF4-ABBE-9FC66BBCA0FB}"/>
              </a:ext>
            </a:extLst>
          </p:cNvPr>
          <p:cNvSpPr/>
          <p:nvPr/>
        </p:nvSpPr>
        <p:spPr>
          <a:xfrm>
            <a:off x="-5250702" y="4982849"/>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ight Triangle 9">
            <a:extLst>
              <a:ext uri="{FF2B5EF4-FFF2-40B4-BE49-F238E27FC236}">
                <a16:creationId xmlns:a16="http://schemas.microsoft.com/office/drawing/2014/main" id="{2FAD82A8-2A73-44D7-8BA8-DF4A03DD8CB0}"/>
              </a:ext>
            </a:extLst>
          </p:cNvPr>
          <p:cNvSpPr/>
          <p:nvPr/>
        </p:nvSpPr>
        <p:spPr>
          <a:xfrm>
            <a:off x="-5250626" y="5879780"/>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ight Triangle 10">
            <a:extLst>
              <a:ext uri="{FF2B5EF4-FFF2-40B4-BE49-F238E27FC236}">
                <a16:creationId xmlns:a16="http://schemas.microsoft.com/office/drawing/2014/main" id="{369A9B40-C9AA-4E91-B51A-336F5DCA5038}"/>
              </a:ext>
            </a:extLst>
          </p:cNvPr>
          <p:cNvSpPr/>
          <p:nvPr/>
        </p:nvSpPr>
        <p:spPr>
          <a:xfrm flipH="1" flipV="1">
            <a:off x="7134067" y="-2964575"/>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Right Triangle 11">
            <a:extLst>
              <a:ext uri="{FF2B5EF4-FFF2-40B4-BE49-F238E27FC236}">
                <a16:creationId xmlns:a16="http://schemas.microsoft.com/office/drawing/2014/main" id="{2019423E-6269-47A4-878A-88BA2873CBE9}"/>
              </a:ext>
            </a:extLst>
          </p:cNvPr>
          <p:cNvSpPr/>
          <p:nvPr/>
        </p:nvSpPr>
        <p:spPr>
          <a:xfrm flipH="1" flipV="1">
            <a:off x="8031903" y="-2964575"/>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ight Triangle 12">
            <a:extLst>
              <a:ext uri="{FF2B5EF4-FFF2-40B4-BE49-F238E27FC236}">
                <a16:creationId xmlns:a16="http://schemas.microsoft.com/office/drawing/2014/main" id="{D9724331-AEDD-4736-8639-831EC1B2412F}"/>
              </a:ext>
            </a:extLst>
          </p:cNvPr>
          <p:cNvSpPr/>
          <p:nvPr/>
        </p:nvSpPr>
        <p:spPr>
          <a:xfrm flipH="1" flipV="1">
            <a:off x="8946355" y="-2964567"/>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ight Triangle 13">
            <a:extLst>
              <a:ext uri="{FF2B5EF4-FFF2-40B4-BE49-F238E27FC236}">
                <a16:creationId xmlns:a16="http://schemas.microsoft.com/office/drawing/2014/main" id="{A9975FAC-EE6C-4DCF-A68C-3201D19564CE}"/>
              </a:ext>
            </a:extLst>
          </p:cNvPr>
          <p:cNvSpPr/>
          <p:nvPr/>
        </p:nvSpPr>
        <p:spPr>
          <a:xfrm flipH="1" flipV="1">
            <a:off x="10022628" y="-2964551"/>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Frame 14">
            <a:extLst>
              <a:ext uri="{FF2B5EF4-FFF2-40B4-BE49-F238E27FC236}">
                <a16:creationId xmlns:a16="http://schemas.microsoft.com/office/drawing/2014/main" id="{54FA71B1-1E32-4270-9E34-7CEF2634CC76}"/>
              </a:ext>
            </a:extLst>
          </p:cNvPr>
          <p:cNvSpPr/>
          <p:nvPr/>
        </p:nvSpPr>
        <p:spPr>
          <a:xfrm rot="5400000">
            <a:off x="1604963" y="1373199"/>
            <a:ext cx="5934075" cy="2143125"/>
          </a:xfrm>
          <a:prstGeom prst="frame">
            <a:avLst>
              <a:gd name="adj1" fmla="val 1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6" name="TextBox 15">
            <a:extLst>
              <a:ext uri="{FF2B5EF4-FFF2-40B4-BE49-F238E27FC236}">
                <a16:creationId xmlns:a16="http://schemas.microsoft.com/office/drawing/2014/main" id="{1F0BEE0B-B6E1-4FD1-888C-13C76CA1208D}"/>
              </a:ext>
            </a:extLst>
          </p:cNvPr>
          <p:cNvSpPr txBox="1"/>
          <p:nvPr/>
        </p:nvSpPr>
        <p:spPr>
          <a:xfrm>
            <a:off x="1949971" y="6392296"/>
            <a:ext cx="5546129" cy="600164"/>
          </a:xfrm>
          <a:prstGeom prst="rect">
            <a:avLst/>
          </a:prstGeom>
          <a:noFill/>
        </p:spPr>
        <p:txBody>
          <a:bodyPr wrap="square" rtlCol="0">
            <a:spAutoFit/>
          </a:bodyPr>
          <a:lstStyle/>
          <a:p>
            <a:r>
              <a:rPr lang="vi-VN" sz="3300" b="1" dirty="0">
                <a:solidFill>
                  <a:schemeClr val="bg1"/>
                </a:solidFill>
                <a:cs typeface="Aharoni" panose="02010803020104030203" pitchFamily="2" charset="-79"/>
              </a:rPr>
              <a:t>E-COMMERCE PLATFORM</a:t>
            </a:r>
          </a:p>
        </p:txBody>
      </p:sp>
      <p:sp>
        <p:nvSpPr>
          <p:cNvPr id="17" name="TextBox 16">
            <a:extLst>
              <a:ext uri="{FF2B5EF4-FFF2-40B4-BE49-F238E27FC236}">
                <a16:creationId xmlns:a16="http://schemas.microsoft.com/office/drawing/2014/main" id="{4AEFA86D-F65E-4CD7-AA30-D3561B478BC9}"/>
              </a:ext>
            </a:extLst>
          </p:cNvPr>
          <p:cNvSpPr txBox="1"/>
          <p:nvPr/>
        </p:nvSpPr>
        <p:spPr>
          <a:xfrm>
            <a:off x="2870283" y="7082816"/>
            <a:ext cx="3633683" cy="461665"/>
          </a:xfrm>
          <a:prstGeom prst="rect">
            <a:avLst/>
          </a:prstGeom>
          <a:noFill/>
        </p:spPr>
        <p:txBody>
          <a:bodyPr wrap="square" rtlCol="0">
            <a:spAutoFit/>
          </a:bodyPr>
          <a:lstStyle/>
          <a:p>
            <a:r>
              <a:rPr lang="vi-VN" sz="2400" spc="450" dirty="0">
                <a:solidFill>
                  <a:schemeClr val="bg1"/>
                </a:solidFill>
                <a:cs typeface="Aharoni" panose="02010803020104030203" pitchFamily="2" charset="-79"/>
              </a:rPr>
              <a:t> - BY GROUP 3 -</a:t>
            </a:r>
          </a:p>
        </p:txBody>
      </p:sp>
      <p:sp>
        <p:nvSpPr>
          <p:cNvPr id="18" name="TextBox 17">
            <a:extLst>
              <a:ext uri="{FF2B5EF4-FFF2-40B4-BE49-F238E27FC236}">
                <a16:creationId xmlns:a16="http://schemas.microsoft.com/office/drawing/2014/main" id="{459C6DB6-2061-44D9-AC99-38D8CDDC8D6F}"/>
              </a:ext>
            </a:extLst>
          </p:cNvPr>
          <p:cNvSpPr txBox="1"/>
          <p:nvPr/>
        </p:nvSpPr>
        <p:spPr>
          <a:xfrm>
            <a:off x="10834917" y="4208040"/>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Pham Viet Anh 19110151</a:t>
            </a:r>
          </a:p>
        </p:txBody>
      </p:sp>
      <p:sp>
        <p:nvSpPr>
          <p:cNvPr id="19" name="TextBox 18">
            <a:extLst>
              <a:ext uri="{FF2B5EF4-FFF2-40B4-BE49-F238E27FC236}">
                <a16:creationId xmlns:a16="http://schemas.microsoft.com/office/drawing/2014/main" id="{02D27F14-69B5-4177-88A0-7D0CFEC71A21}"/>
              </a:ext>
            </a:extLst>
          </p:cNvPr>
          <p:cNvSpPr txBox="1"/>
          <p:nvPr/>
        </p:nvSpPr>
        <p:spPr>
          <a:xfrm>
            <a:off x="10834917" y="3920141"/>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Nguyen Le Minh Nhut 19110100</a:t>
            </a:r>
          </a:p>
        </p:txBody>
      </p:sp>
      <p:sp>
        <p:nvSpPr>
          <p:cNvPr id="20" name="TextBox 19">
            <a:extLst>
              <a:ext uri="{FF2B5EF4-FFF2-40B4-BE49-F238E27FC236}">
                <a16:creationId xmlns:a16="http://schemas.microsoft.com/office/drawing/2014/main" id="{96018731-3F1A-4C0B-9F34-6B1EE60CDA2C}"/>
              </a:ext>
            </a:extLst>
          </p:cNvPr>
          <p:cNvSpPr txBox="1"/>
          <p:nvPr/>
        </p:nvSpPr>
        <p:spPr>
          <a:xfrm>
            <a:off x="10834917" y="4495939"/>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Bui Duc Nhan 19110004</a:t>
            </a:r>
          </a:p>
        </p:txBody>
      </p:sp>
      <p:sp>
        <p:nvSpPr>
          <p:cNvPr id="21" name="TextBox 20">
            <a:extLst>
              <a:ext uri="{FF2B5EF4-FFF2-40B4-BE49-F238E27FC236}">
                <a16:creationId xmlns:a16="http://schemas.microsoft.com/office/drawing/2014/main" id="{782D5008-CC0E-4F32-B8E6-C0D4C693DF71}"/>
              </a:ext>
            </a:extLst>
          </p:cNvPr>
          <p:cNvSpPr txBox="1"/>
          <p:nvPr/>
        </p:nvSpPr>
        <p:spPr>
          <a:xfrm>
            <a:off x="10834917" y="4783838"/>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Tran Dang Khoa 19110145</a:t>
            </a:r>
          </a:p>
        </p:txBody>
      </p:sp>
    </p:spTree>
    <p:extLst>
      <p:ext uri="{BB962C8B-B14F-4D97-AF65-F5344CB8AC3E}">
        <p14:creationId xmlns:p14="http://schemas.microsoft.com/office/powerpoint/2010/main" val="696557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5759CAE-285D-4421-9A28-8A5AEC4352FD}"/>
              </a:ext>
            </a:extLst>
          </p:cNvPr>
          <p:cNvSpPr/>
          <p:nvPr/>
        </p:nvSpPr>
        <p:spPr>
          <a:xfrm>
            <a:off x="5940344" y="-297180"/>
            <a:ext cx="5943600" cy="59436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F45DBF-641D-4077-AB3D-A6FE0386007C}"/>
              </a:ext>
            </a:extLst>
          </p:cNvPr>
          <p:cNvSpPr/>
          <p:nvPr/>
        </p:nvSpPr>
        <p:spPr>
          <a:xfrm>
            <a:off x="4710031" y="341160"/>
            <a:ext cx="4114800" cy="4114800"/>
          </a:xfrm>
          <a:prstGeom prst="ellipse">
            <a:avLst/>
          </a:prstGeom>
          <a:solidFill>
            <a:schemeClr val="bg1">
              <a:lumMod val="25000"/>
              <a:alpha val="79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AC3A51-11A3-45EF-B970-7065E7FEE3CE}"/>
              </a:ext>
            </a:extLst>
          </p:cNvPr>
          <p:cNvGrpSpPr/>
          <p:nvPr/>
        </p:nvGrpSpPr>
        <p:grpSpPr>
          <a:xfrm rot="6875716">
            <a:off x="5167231" y="617220"/>
            <a:ext cx="3657600" cy="3657600"/>
            <a:chOff x="6647932" y="1600200"/>
            <a:chExt cx="3657600" cy="3657600"/>
          </a:xfrm>
        </p:grpSpPr>
        <p:sp>
          <p:nvSpPr>
            <p:cNvPr id="14" name="Oval 13">
              <a:extLst>
                <a:ext uri="{FF2B5EF4-FFF2-40B4-BE49-F238E27FC236}">
                  <a16:creationId xmlns:a16="http://schemas.microsoft.com/office/drawing/2014/main" id="{F6DEB498-E669-4C5F-BF60-C63D1541DB73}"/>
                </a:ext>
              </a:extLst>
            </p:cNvPr>
            <p:cNvSpPr/>
            <p:nvPr/>
          </p:nvSpPr>
          <p:spPr>
            <a:xfrm>
              <a:off x="6647932" y="1600200"/>
              <a:ext cx="3657600" cy="36576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E116ECA-683F-482C-B992-60B83376E646}"/>
                </a:ext>
              </a:extLst>
            </p:cNvPr>
            <p:cNvSpPr/>
            <p:nvPr/>
          </p:nvSpPr>
          <p:spPr>
            <a:xfrm>
              <a:off x="6672449"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18" name="Picture 17" descr="Ảnh lưu trữ miễn phí về bán lẻ, buôn bán, bưu kiện">
            <a:extLst>
              <a:ext uri="{FF2B5EF4-FFF2-40B4-BE49-F238E27FC236}">
                <a16:creationId xmlns:a16="http://schemas.microsoft.com/office/drawing/2014/main" id="{6A0350F1-FC1D-41D4-914A-5EA2A4B99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 t="15375" r="1157" b="21191"/>
          <a:stretch/>
        </p:blipFill>
        <p:spPr bwMode="auto">
          <a:xfrm>
            <a:off x="5377787" y="754380"/>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
        <p:nvSpPr>
          <p:cNvPr id="19" name="Google Shape;216;p33">
            <a:extLst>
              <a:ext uri="{FF2B5EF4-FFF2-40B4-BE49-F238E27FC236}">
                <a16:creationId xmlns:a16="http://schemas.microsoft.com/office/drawing/2014/main" id="{A0C78602-24F8-45AD-A7E9-33D1154913C8}"/>
              </a:ext>
            </a:extLst>
          </p:cNvPr>
          <p:cNvSpPr txBox="1">
            <a:spLocks/>
          </p:cNvSpPr>
          <p:nvPr/>
        </p:nvSpPr>
        <p:spPr>
          <a:xfrm rot="-13826">
            <a:off x="510077" y="-699500"/>
            <a:ext cx="3204511" cy="208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600" b="1" dirty="0"/>
              <a:t>Usability </a:t>
            </a:r>
          </a:p>
        </p:txBody>
      </p:sp>
      <p:sp>
        <p:nvSpPr>
          <p:cNvPr id="21" name="TextBox 20">
            <a:extLst>
              <a:ext uri="{FF2B5EF4-FFF2-40B4-BE49-F238E27FC236}">
                <a16:creationId xmlns:a16="http://schemas.microsoft.com/office/drawing/2014/main" id="{3DF57B92-D023-49A4-A4C5-F78697BD669F}"/>
              </a:ext>
            </a:extLst>
          </p:cNvPr>
          <p:cNvSpPr txBox="1"/>
          <p:nvPr/>
        </p:nvSpPr>
        <p:spPr>
          <a:xfrm>
            <a:off x="168612" y="1239526"/>
            <a:ext cx="4782556" cy="2664447"/>
          </a:xfrm>
          <a:prstGeom prst="rect">
            <a:avLst/>
          </a:prstGeom>
          <a:noFill/>
        </p:spPr>
        <p:txBody>
          <a:bodyPr wrap="square">
            <a:spAutoFit/>
          </a:bodyPr>
          <a:lstStyle/>
          <a:p>
            <a:pPr marL="0" marR="0">
              <a:lnSpc>
                <a:spcPct val="107000"/>
              </a:lnSpc>
              <a:spcBef>
                <a:spcPts val="0"/>
              </a:spcBef>
              <a:spcAft>
                <a:spcPts val="800"/>
              </a:spcAft>
            </a:pPr>
            <a:r>
              <a:rPr lang="vi-VN" sz="1600" dirty="0">
                <a:solidFill>
                  <a:srgbClr val="202122"/>
                </a:solidFill>
                <a:latin typeface="Nunito" pitchFamily="2" charset="0"/>
                <a:ea typeface="Calibri" panose="020F0502020204030204" pitchFamily="34" charset="0"/>
                <a:cs typeface="Arial" panose="020B0604020202020204" pitchFamily="34" charset="0"/>
              </a:rPr>
              <a:t>T</a:t>
            </a:r>
            <a:r>
              <a:rPr lang="vi-VN" sz="1600" dirty="0">
                <a:solidFill>
                  <a:srgbClr val="202122"/>
                </a:solidFill>
                <a:effectLst/>
                <a:latin typeface="Nunito" pitchFamily="2" charset="0"/>
                <a:ea typeface="Calibri" panose="020F0502020204030204" pitchFamily="34" charset="0"/>
                <a:cs typeface="Arial" panose="020B0604020202020204" pitchFamily="34" charset="0"/>
              </a:rPr>
              <a:t>he capacity of a system to provide a condition for its users to perform the tasks safely, effectively, and efficiently while enjoying the experience.</a:t>
            </a:r>
            <a:endParaRPr lang="vi-VN" sz="1600"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extent to which a product can be used by specified users to achieve specified goals with effectiveness, efficiency, and satisfaction in a specified context of use." </a:t>
            </a: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word "usability" also refers to methods for improving ease-of-use during the design process.</a:t>
            </a:r>
            <a:endParaRPr lang="vi-VN" sz="1600" dirty="0">
              <a:effectLst/>
              <a:latin typeface="Nunito" pitchFamily="2" charset="0"/>
              <a:ea typeface="Calibri" panose="020F0502020204030204" pitchFamily="34" charset="0"/>
              <a:cs typeface="Arial" panose="020B0604020202020204" pitchFamily="34" charset="0"/>
            </a:endParaRPr>
          </a:p>
        </p:txBody>
      </p:sp>
      <p:sp>
        <p:nvSpPr>
          <p:cNvPr id="22" name="Google Shape;216;p33">
            <a:extLst>
              <a:ext uri="{FF2B5EF4-FFF2-40B4-BE49-F238E27FC236}">
                <a16:creationId xmlns:a16="http://schemas.microsoft.com/office/drawing/2014/main" id="{3484C71A-92C4-4DB3-BEC6-F13F0A51D092}"/>
              </a:ext>
            </a:extLst>
          </p:cNvPr>
          <p:cNvSpPr txBox="1">
            <a:spLocks/>
          </p:cNvSpPr>
          <p:nvPr/>
        </p:nvSpPr>
        <p:spPr>
          <a:xfrm rot="-13826">
            <a:off x="-4069602" y="339882"/>
            <a:ext cx="6008065" cy="2052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000" b="1"/>
              <a:t>Usability &amp;</a:t>
            </a:r>
            <a:br>
              <a:rPr lang="vi-VN" sz="4000" b="1"/>
            </a:br>
            <a:r>
              <a:rPr lang="vi-VN" sz="4000" b="1"/>
              <a:t>     Persuasivenesss</a:t>
            </a:r>
            <a:endParaRPr lang="vi-VN" sz="4000" b="1" dirty="0"/>
          </a:p>
        </p:txBody>
      </p:sp>
      <p:sp>
        <p:nvSpPr>
          <p:cNvPr id="23" name="Freeform: Shape 22">
            <a:extLst>
              <a:ext uri="{FF2B5EF4-FFF2-40B4-BE49-F238E27FC236}">
                <a16:creationId xmlns:a16="http://schemas.microsoft.com/office/drawing/2014/main" id="{37CCEC0F-5E79-48CE-85F6-EEFD9D6EC93D}"/>
              </a:ext>
            </a:extLst>
          </p:cNvPr>
          <p:cNvSpPr/>
          <p:nvPr/>
        </p:nvSpPr>
        <p:spPr>
          <a:xfrm>
            <a:off x="3235253" y="-1030572"/>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030573"/>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ame 25">
            <a:extLst>
              <a:ext uri="{FF2B5EF4-FFF2-40B4-BE49-F238E27FC236}">
                <a16:creationId xmlns:a16="http://schemas.microsoft.com/office/drawing/2014/main" id="{9083FE3B-0D0F-459A-8E58-04A1E9B35F53}"/>
              </a:ext>
            </a:extLst>
          </p:cNvPr>
          <p:cNvSpPr/>
          <p:nvPr/>
        </p:nvSpPr>
        <p:spPr>
          <a:xfrm>
            <a:off x="6209024" y="-5002079"/>
            <a:ext cx="2321300" cy="3946199"/>
          </a:xfrm>
          <a:prstGeom prst="frame">
            <a:avLst>
              <a:gd name="adj1" fmla="val 26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17">
            <a:extLst>
              <a:ext uri="{FF2B5EF4-FFF2-40B4-BE49-F238E27FC236}">
                <a16:creationId xmlns:a16="http://schemas.microsoft.com/office/drawing/2014/main" id="{496259E3-F977-448A-A28D-B1344DB7DD01}"/>
              </a:ext>
            </a:extLst>
          </p:cNvPr>
          <p:cNvSpPr/>
          <p:nvPr/>
        </p:nvSpPr>
        <p:spPr>
          <a:xfrm>
            <a:off x="14530270" y="737156"/>
            <a:ext cx="7330193" cy="970268"/>
          </a:xfrm>
          <a:prstGeom prst="rect">
            <a:avLst/>
          </a:prstGeom>
          <a:solidFill>
            <a:schemeClr val="bg1">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823317-FB01-46DC-B3BC-0DFDEFB0FA44}"/>
              </a:ext>
            </a:extLst>
          </p:cNvPr>
          <p:cNvSpPr/>
          <p:nvPr/>
        </p:nvSpPr>
        <p:spPr>
          <a:xfrm>
            <a:off x="7074135" y="-5553320"/>
            <a:ext cx="7198456" cy="538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10B3AAE2-6EE1-40E6-B96A-A697B15EB244}"/>
              </a:ext>
            </a:extLst>
          </p:cNvPr>
          <p:cNvSpPr/>
          <p:nvPr/>
        </p:nvSpPr>
        <p:spPr>
          <a:xfrm>
            <a:off x="7563878" y="-6505653"/>
            <a:ext cx="2743200" cy="2743200"/>
          </a:xfrm>
          <a:prstGeom prst="ellipse">
            <a:avLst/>
          </a:prstGeom>
          <a:solidFill>
            <a:schemeClr val="bg1">
              <a:lumMod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Ảnh lưu trữ miễn phí về bận, bán lẻ, Bảo vệ">
            <a:extLst>
              <a:ext uri="{FF2B5EF4-FFF2-40B4-BE49-F238E27FC236}">
                <a16:creationId xmlns:a16="http://schemas.microsoft.com/office/drawing/2014/main" id="{3F855FE7-8ECB-483A-A283-F82BE703BB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0" t="12051" r="8460" b="4497"/>
          <a:stretch/>
        </p:blipFill>
        <p:spPr bwMode="auto">
          <a:xfrm>
            <a:off x="6452995" y="-5219040"/>
            <a:ext cx="2386819" cy="39461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15BC950-EB1E-461C-926B-7859C6ECD3F2}"/>
              </a:ext>
            </a:extLst>
          </p:cNvPr>
          <p:cNvSpPr txBox="1"/>
          <p:nvPr/>
        </p:nvSpPr>
        <p:spPr>
          <a:xfrm>
            <a:off x="16101778" y="1045629"/>
            <a:ext cx="10608732" cy="461665"/>
          </a:xfrm>
          <a:prstGeom prst="rect">
            <a:avLst/>
          </a:prstGeom>
          <a:noFill/>
        </p:spPr>
        <p:txBody>
          <a:bodyPr wrap="square">
            <a:spAutoFit/>
          </a:bodyPr>
          <a:lstStyle/>
          <a:p>
            <a:r>
              <a:rPr lang="en-US" sz="2400" b="1" spc="300" dirty="0">
                <a:solidFill>
                  <a:schemeClr val="bg1"/>
                </a:solidFill>
                <a:effectLst/>
                <a:latin typeface="Calligraffitti" panose="020B0604020202020204" charset="0"/>
                <a:ea typeface="Calibri" panose="020F0502020204030204" pitchFamily="34" charset="0"/>
                <a:cs typeface="Calibri" panose="020F0502020204030204" pitchFamily="34" charset="0"/>
              </a:rPr>
              <a:t>FIVE QUALITY COMPONENTS</a:t>
            </a:r>
            <a:endParaRPr lang="vi-VN" sz="2400" b="1" spc="300"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387647D3-5240-4B1B-B2B0-D66B13979B28}"/>
              </a:ext>
            </a:extLst>
          </p:cNvPr>
          <p:cNvSpPr txBox="1"/>
          <p:nvPr/>
        </p:nvSpPr>
        <p:spPr>
          <a:xfrm>
            <a:off x="14530270" y="2385835"/>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Efficiency</a:t>
            </a:r>
            <a:endParaRPr lang="vi-VN" sz="2400" dirty="0">
              <a:solidFill>
                <a:schemeClr val="tx1"/>
              </a:solidFill>
              <a:latin typeface="Nunito" pitchFamily="2" charset="0"/>
            </a:endParaRPr>
          </a:p>
        </p:txBody>
      </p:sp>
      <p:sp>
        <p:nvSpPr>
          <p:cNvPr id="30" name="TextBox 29">
            <a:extLst>
              <a:ext uri="{FF2B5EF4-FFF2-40B4-BE49-F238E27FC236}">
                <a16:creationId xmlns:a16="http://schemas.microsoft.com/office/drawing/2014/main" id="{63A72135-24AE-45A6-BCF9-8B05059CAED6}"/>
              </a:ext>
            </a:extLst>
          </p:cNvPr>
          <p:cNvSpPr txBox="1"/>
          <p:nvPr/>
        </p:nvSpPr>
        <p:spPr>
          <a:xfrm>
            <a:off x="14530270" y="2816629"/>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Memorability</a:t>
            </a:r>
            <a:endParaRPr lang="vi-VN" sz="2400" dirty="0">
              <a:solidFill>
                <a:schemeClr val="tx1"/>
              </a:solidFill>
              <a:latin typeface="Nunito" pitchFamily="2" charset="0"/>
            </a:endParaRPr>
          </a:p>
        </p:txBody>
      </p:sp>
      <p:sp>
        <p:nvSpPr>
          <p:cNvPr id="31" name="TextBox 30">
            <a:extLst>
              <a:ext uri="{FF2B5EF4-FFF2-40B4-BE49-F238E27FC236}">
                <a16:creationId xmlns:a16="http://schemas.microsoft.com/office/drawing/2014/main" id="{D36057C3-0E7C-4D1B-80CC-51F1085D6A3A}"/>
              </a:ext>
            </a:extLst>
          </p:cNvPr>
          <p:cNvSpPr txBox="1"/>
          <p:nvPr/>
        </p:nvSpPr>
        <p:spPr>
          <a:xfrm>
            <a:off x="14530270" y="3247423"/>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Errors</a:t>
            </a:r>
            <a:endParaRPr lang="vi-VN" sz="2400" dirty="0">
              <a:solidFill>
                <a:schemeClr val="tx1"/>
              </a:solidFill>
              <a:latin typeface="Nunito" pitchFamily="2" charset="0"/>
            </a:endParaRPr>
          </a:p>
        </p:txBody>
      </p:sp>
      <p:sp>
        <p:nvSpPr>
          <p:cNvPr id="32" name="TextBox 31">
            <a:extLst>
              <a:ext uri="{FF2B5EF4-FFF2-40B4-BE49-F238E27FC236}">
                <a16:creationId xmlns:a16="http://schemas.microsoft.com/office/drawing/2014/main" id="{9E644ABC-72F3-4962-A5E7-BD0347C76CE7}"/>
              </a:ext>
            </a:extLst>
          </p:cNvPr>
          <p:cNvSpPr txBox="1"/>
          <p:nvPr/>
        </p:nvSpPr>
        <p:spPr>
          <a:xfrm>
            <a:off x="14530270" y="3678217"/>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Satisfaction</a:t>
            </a:r>
            <a:endParaRPr lang="vi-VN" sz="2400" dirty="0">
              <a:solidFill>
                <a:schemeClr val="tx1"/>
              </a:solidFill>
              <a:latin typeface="Nunito" pitchFamily="2" charset="0"/>
            </a:endParaRPr>
          </a:p>
        </p:txBody>
      </p:sp>
      <p:sp>
        <p:nvSpPr>
          <p:cNvPr id="33" name="Rectangle 32">
            <a:extLst>
              <a:ext uri="{FF2B5EF4-FFF2-40B4-BE49-F238E27FC236}">
                <a16:creationId xmlns:a16="http://schemas.microsoft.com/office/drawing/2014/main" id="{183CC2D6-D199-4D32-9F3B-8CAD7BDA0340}"/>
              </a:ext>
            </a:extLst>
          </p:cNvPr>
          <p:cNvSpPr/>
          <p:nvPr/>
        </p:nvSpPr>
        <p:spPr>
          <a:xfrm>
            <a:off x="-4627418" y="-7216819"/>
            <a:ext cx="21446836" cy="6712527"/>
          </a:xfrm>
          <a:prstGeom prst="rect">
            <a:avLst/>
          </a:prstGeom>
          <a:solidFill>
            <a:srgbClr val="D4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EB57631E-2197-415D-B5B4-16DCBC7DD3F9}"/>
              </a:ext>
            </a:extLst>
          </p:cNvPr>
          <p:cNvSpPr/>
          <p:nvPr/>
        </p:nvSpPr>
        <p:spPr>
          <a:xfrm>
            <a:off x="9008562" y="1507294"/>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2168A96-DBAA-4D60-855B-E518A6D94ED2}"/>
              </a:ext>
            </a:extLst>
          </p:cNvPr>
          <p:cNvCxnSpPr/>
          <p:nvPr/>
        </p:nvCxnSpPr>
        <p:spPr>
          <a:xfrm>
            <a:off x="-5018601"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74A730-D067-4614-AF97-DF318CFB54DD}"/>
              </a:ext>
            </a:extLst>
          </p:cNvPr>
          <p:cNvSpPr txBox="1"/>
          <p:nvPr/>
        </p:nvSpPr>
        <p:spPr>
          <a:xfrm>
            <a:off x="790575"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Learnability</a:t>
            </a:r>
            <a:endParaRPr lang="vi-VN" sz="4400" dirty="0">
              <a:solidFill>
                <a:schemeClr val="tx1"/>
              </a:solidFill>
              <a:latin typeface="Nunito" pitchFamily="2" charset="0"/>
            </a:endParaRPr>
          </a:p>
        </p:txBody>
      </p:sp>
      <p:sp>
        <p:nvSpPr>
          <p:cNvPr id="37" name="Rectangle: Rounded Corners 36">
            <a:extLst>
              <a:ext uri="{FF2B5EF4-FFF2-40B4-BE49-F238E27FC236}">
                <a16:creationId xmlns:a16="http://schemas.microsoft.com/office/drawing/2014/main" id="{7BA47588-E1DA-4AA7-9564-E4D384977041}"/>
              </a:ext>
            </a:extLst>
          </p:cNvPr>
          <p:cNvSpPr/>
          <p:nvPr/>
        </p:nvSpPr>
        <p:spPr>
          <a:xfrm rot="4297554">
            <a:off x="5509233" y="2192750"/>
            <a:ext cx="2286000" cy="2286000"/>
          </a:xfrm>
          <a:prstGeom prst="roundRect">
            <a:avLst/>
          </a:prstGeom>
          <a:solidFill>
            <a:schemeClr val="bg1">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334B350F-7CB6-4D7D-A67B-1341D996C0FB}"/>
              </a:ext>
            </a:extLst>
          </p:cNvPr>
          <p:cNvSpPr/>
          <p:nvPr/>
        </p:nvSpPr>
        <p:spPr>
          <a:xfrm rot="2168492">
            <a:off x="5498011" y="2192750"/>
            <a:ext cx="2286000" cy="2286000"/>
          </a:xfrm>
          <a:prstGeom prst="roundRect">
            <a:avLst/>
          </a:prstGeom>
          <a:noFill/>
          <a:ln>
            <a:solidFill>
              <a:schemeClr val="accent1">
                <a:shade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0" name="!!hinh1" descr="Ảnh lưu trữ miễn phí về Bảo vệ, căn hộ, căn nhà">
            <a:extLst>
              <a:ext uri="{FF2B5EF4-FFF2-40B4-BE49-F238E27FC236}">
                <a16:creationId xmlns:a16="http://schemas.microsoft.com/office/drawing/2014/main" id="{5F913334-A932-4B38-BAD6-649B4D38DC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2" t="13275" r="8388" b="27080"/>
          <a:stretch/>
        </p:blipFill>
        <p:spPr bwMode="auto">
          <a:xfrm rot="21384417">
            <a:off x="5316932" y="1974926"/>
            <a:ext cx="2770386" cy="2787424"/>
          </a:xfrm>
          <a:custGeom>
            <a:avLst/>
            <a:gdLst>
              <a:gd name="connsiteX0" fmla="*/ 1579706 w 2873940"/>
              <a:gd name="connsiteY0" fmla="*/ 257 h 2891615"/>
              <a:gd name="connsiteX1" fmla="*/ 1901705 w 2873940"/>
              <a:gd name="connsiteY1" fmla="*/ 156308 h 2891615"/>
              <a:gd name="connsiteX2" fmla="*/ 2800583 w 2873940"/>
              <a:gd name="connsiteY2" fmla="*/ 1386977 h 2891615"/>
              <a:gd name="connsiteX3" fmla="*/ 2717632 w 2873940"/>
              <a:gd name="connsiteY3" fmla="*/ 1919381 h 2891615"/>
              <a:gd name="connsiteX4" fmla="*/ 1486963 w 2873940"/>
              <a:gd name="connsiteY4" fmla="*/ 2818258 h 2891615"/>
              <a:gd name="connsiteX5" fmla="*/ 954560 w 2873940"/>
              <a:gd name="connsiteY5" fmla="*/ 2735308 h 2891615"/>
              <a:gd name="connsiteX6" fmla="*/ 55682 w 2873940"/>
              <a:gd name="connsiteY6" fmla="*/ 1504639 h 2891615"/>
              <a:gd name="connsiteX7" fmla="*/ 16643 w 2873940"/>
              <a:gd name="connsiteY7" fmla="*/ 1438066 h 2891615"/>
              <a:gd name="connsiteX8" fmla="*/ 0 w 2873940"/>
              <a:gd name="connsiteY8" fmla="*/ 1389455 h 2891615"/>
              <a:gd name="connsiteX9" fmla="*/ 0 w 2873940"/>
              <a:gd name="connsiteY9" fmla="*/ 1169950 h 2891615"/>
              <a:gd name="connsiteX10" fmla="*/ 4987 w 2873940"/>
              <a:gd name="connsiteY10" fmla="*/ 1150429 h 2891615"/>
              <a:gd name="connsiteX11" fmla="*/ 138632 w 2873940"/>
              <a:gd name="connsiteY11" fmla="*/ 972236 h 2891615"/>
              <a:gd name="connsiteX12" fmla="*/ 1369301 w 2873940"/>
              <a:gd name="connsiteY12" fmla="*/ 73358 h 2891615"/>
              <a:gd name="connsiteX13" fmla="*/ 1579706 w 2873940"/>
              <a:gd name="connsiteY13" fmla="*/ 257 h 28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3940" h="2891615">
                <a:moveTo>
                  <a:pt x="1579706" y="257"/>
                </a:moveTo>
                <a:cubicBezTo>
                  <a:pt x="1701933" y="-4228"/>
                  <a:pt x="1824134" y="50105"/>
                  <a:pt x="1901705" y="156308"/>
                </a:cubicBezTo>
                <a:lnTo>
                  <a:pt x="2800583" y="1386977"/>
                </a:lnTo>
                <a:cubicBezTo>
                  <a:pt x="2924696" y="1556902"/>
                  <a:pt x="2887558" y="1795267"/>
                  <a:pt x="2717632" y="1919381"/>
                </a:cubicBezTo>
                <a:lnTo>
                  <a:pt x="1486963" y="2818258"/>
                </a:lnTo>
                <a:cubicBezTo>
                  <a:pt x="1317038" y="2942371"/>
                  <a:pt x="1078673" y="2905233"/>
                  <a:pt x="954560" y="2735308"/>
                </a:cubicBezTo>
                <a:lnTo>
                  <a:pt x="55682" y="1504639"/>
                </a:lnTo>
                <a:cubicBezTo>
                  <a:pt x="40168" y="1483399"/>
                  <a:pt x="27173" y="1461089"/>
                  <a:pt x="16643" y="1438066"/>
                </a:cubicBezTo>
                <a:lnTo>
                  <a:pt x="0" y="1389455"/>
                </a:lnTo>
                <a:lnTo>
                  <a:pt x="0" y="1169950"/>
                </a:lnTo>
                <a:lnTo>
                  <a:pt x="4987" y="1150429"/>
                </a:lnTo>
                <a:cubicBezTo>
                  <a:pt x="29861" y="1081388"/>
                  <a:pt x="74910" y="1018778"/>
                  <a:pt x="138632" y="972236"/>
                </a:cubicBezTo>
                <a:lnTo>
                  <a:pt x="1369301" y="73358"/>
                </a:lnTo>
                <a:cubicBezTo>
                  <a:pt x="1433023" y="26815"/>
                  <a:pt x="1506369" y="2949"/>
                  <a:pt x="1579706" y="257"/>
                </a:cubicBez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2061CEC-2F50-4CB3-94DC-BDDF3A018B7F}"/>
              </a:ext>
            </a:extLst>
          </p:cNvPr>
          <p:cNvSpPr txBox="1"/>
          <p:nvPr/>
        </p:nvSpPr>
        <p:spPr>
          <a:xfrm>
            <a:off x="369163" y="1554838"/>
            <a:ext cx="3971184" cy="830997"/>
          </a:xfrm>
          <a:prstGeom prst="rect">
            <a:avLst/>
          </a:prstGeom>
          <a:noFill/>
        </p:spPr>
        <p:txBody>
          <a:bodyPr wrap="square">
            <a:spAutoFit/>
          </a:bodyPr>
          <a:lstStyle/>
          <a:p>
            <a:r>
              <a:rPr lang="vi-VN" sz="1600" dirty="0">
                <a:solidFill>
                  <a:schemeClr val="tx1"/>
                </a:solidFill>
                <a:effectLst/>
                <a:latin typeface="Nunito" pitchFamily="2" charset="0"/>
                <a:ea typeface="Times New Roman" panose="02020603050405020304" pitchFamily="18" charset="0"/>
              </a:rPr>
              <a:t>How easy is it for users to accomplish basic tasks the first time they encounter the design?</a:t>
            </a:r>
            <a:endParaRPr lang="vi-VN" sz="1600" dirty="0">
              <a:solidFill>
                <a:schemeClr val="tx1"/>
              </a:solidFill>
              <a:latin typeface="Nunito" pitchFamily="2" charset="0"/>
            </a:endParaRPr>
          </a:p>
        </p:txBody>
      </p:sp>
      <p:pic>
        <p:nvPicPr>
          <p:cNvPr id="42" name="Picture 41" descr="10 Of The Best Ecommerce Business Examples To Learn From">
            <a:extLst>
              <a:ext uri="{FF2B5EF4-FFF2-40B4-BE49-F238E27FC236}">
                <a16:creationId xmlns:a16="http://schemas.microsoft.com/office/drawing/2014/main" id="{9EDE9CB5-0A1D-41BC-88FE-884A712B3A91}"/>
              </a:ext>
            </a:extLst>
          </p:cNvPr>
          <p:cNvPicPr/>
          <p:nvPr/>
        </p:nvPicPr>
        <p:blipFill rotWithShape="1">
          <a:blip r:embed="rId5">
            <a:extLst>
              <a:ext uri="{28A0092B-C50C-407E-A947-70E740481C1C}">
                <a14:useLocalDpi xmlns:a14="http://schemas.microsoft.com/office/drawing/2010/main" val="0"/>
              </a:ext>
            </a:extLst>
          </a:blip>
          <a:srcRect l="12806" t="5393" r="11146" b="31661"/>
          <a:stretch/>
        </p:blipFill>
        <p:spPr bwMode="auto">
          <a:xfrm>
            <a:off x="437061" y="2411141"/>
            <a:ext cx="3870829" cy="2755329"/>
          </a:xfrm>
          <a:prstGeom prst="rect">
            <a:avLst/>
          </a:prstGeom>
          <a:noFill/>
          <a:ln>
            <a:noFill/>
          </a:ln>
        </p:spPr>
      </p:pic>
      <p:pic>
        <p:nvPicPr>
          <p:cNvPr id="44" name="Picture 43" descr="Mẫu website giới thiệu sản phẩm sàn gỗ | Thiết kế website bán sàn gỗ">
            <a:extLst>
              <a:ext uri="{FF2B5EF4-FFF2-40B4-BE49-F238E27FC236}">
                <a16:creationId xmlns:a16="http://schemas.microsoft.com/office/drawing/2014/main" id="{9F0FE7B6-7589-4884-9FD9-9FE79300755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2522" y="6527767"/>
            <a:ext cx="4119985" cy="2108990"/>
          </a:xfrm>
          <a:prstGeom prst="rect">
            <a:avLst/>
          </a:prstGeom>
          <a:noFill/>
          <a:ln>
            <a:noFill/>
          </a:ln>
        </p:spPr>
      </p:pic>
    </p:spTree>
    <p:extLst>
      <p:ext uri="{BB962C8B-B14F-4D97-AF65-F5344CB8AC3E}">
        <p14:creationId xmlns:p14="http://schemas.microsoft.com/office/powerpoint/2010/main" val="156034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5759CAE-285D-4421-9A28-8A5AEC4352FD}"/>
              </a:ext>
            </a:extLst>
          </p:cNvPr>
          <p:cNvSpPr/>
          <p:nvPr/>
        </p:nvSpPr>
        <p:spPr>
          <a:xfrm>
            <a:off x="5940344" y="-297180"/>
            <a:ext cx="5943600" cy="59436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F45DBF-641D-4077-AB3D-A6FE0386007C}"/>
              </a:ext>
            </a:extLst>
          </p:cNvPr>
          <p:cNvSpPr/>
          <p:nvPr/>
        </p:nvSpPr>
        <p:spPr>
          <a:xfrm>
            <a:off x="4710031" y="341160"/>
            <a:ext cx="4114800" cy="4114800"/>
          </a:xfrm>
          <a:prstGeom prst="ellipse">
            <a:avLst/>
          </a:prstGeom>
          <a:solidFill>
            <a:schemeClr val="bg1">
              <a:lumMod val="25000"/>
              <a:alpha val="79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AC3A51-11A3-45EF-B970-7065E7FEE3CE}"/>
              </a:ext>
            </a:extLst>
          </p:cNvPr>
          <p:cNvGrpSpPr/>
          <p:nvPr/>
        </p:nvGrpSpPr>
        <p:grpSpPr>
          <a:xfrm rot="6875716">
            <a:off x="5167231" y="617220"/>
            <a:ext cx="3657600" cy="3657600"/>
            <a:chOff x="6647932" y="1600200"/>
            <a:chExt cx="3657600" cy="3657600"/>
          </a:xfrm>
        </p:grpSpPr>
        <p:sp>
          <p:nvSpPr>
            <p:cNvPr id="14" name="Oval 13">
              <a:extLst>
                <a:ext uri="{FF2B5EF4-FFF2-40B4-BE49-F238E27FC236}">
                  <a16:creationId xmlns:a16="http://schemas.microsoft.com/office/drawing/2014/main" id="{F6DEB498-E669-4C5F-BF60-C63D1541DB73}"/>
                </a:ext>
              </a:extLst>
            </p:cNvPr>
            <p:cNvSpPr/>
            <p:nvPr/>
          </p:nvSpPr>
          <p:spPr>
            <a:xfrm>
              <a:off x="6647932" y="1600200"/>
              <a:ext cx="3657600" cy="36576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E116ECA-683F-482C-B992-60B83376E646}"/>
                </a:ext>
              </a:extLst>
            </p:cNvPr>
            <p:cNvSpPr/>
            <p:nvPr/>
          </p:nvSpPr>
          <p:spPr>
            <a:xfrm>
              <a:off x="6672449"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18" name="Picture 17" descr="Ảnh lưu trữ miễn phí về bán lẻ, buôn bán, bưu kiện">
            <a:extLst>
              <a:ext uri="{FF2B5EF4-FFF2-40B4-BE49-F238E27FC236}">
                <a16:creationId xmlns:a16="http://schemas.microsoft.com/office/drawing/2014/main" id="{6A0350F1-FC1D-41D4-914A-5EA2A4B99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 t="15375" r="1157" b="21191"/>
          <a:stretch/>
        </p:blipFill>
        <p:spPr bwMode="auto">
          <a:xfrm>
            <a:off x="5377787" y="754380"/>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
        <p:nvSpPr>
          <p:cNvPr id="19" name="Google Shape;216;p33">
            <a:extLst>
              <a:ext uri="{FF2B5EF4-FFF2-40B4-BE49-F238E27FC236}">
                <a16:creationId xmlns:a16="http://schemas.microsoft.com/office/drawing/2014/main" id="{A0C78602-24F8-45AD-A7E9-33D1154913C8}"/>
              </a:ext>
            </a:extLst>
          </p:cNvPr>
          <p:cNvSpPr txBox="1">
            <a:spLocks/>
          </p:cNvSpPr>
          <p:nvPr/>
        </p:nvSpPr>
        <p:spPr>
          <a:xfrm rot="-13826">
            <a:off x="510077" y="-699500"/>
            <a:ext cx="3204511" cy="208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600" b="1" dirty="0"/>
              <a:t>Usability </a:t>
            </a:r>
          </a:p>
        </p:txBody>
      </p:sp>
      <p:sp>
        <p:nvSpPr>
          <p:cNvPr id="21" name="TextBox 20">
            <a:extLst>
              <a:ext uri="{FF2B5EF4-FFF2-40B4-BE49-F238E27FC236}">
                <a16:creationId xmlns:a16="http://schemas.microsoft.com/office/drawing/2014/main" id="{3DF57B92-D023-49A4-A4C5-F78697BD669F}"/>
              </a:ext>
            </a:extLst>
          </p:cNvPr>
          <p:cNvSpPr txBox="1"/>
          <p:nvPr/>
        </p:nvSpPr>
        <p:spPr>
          <a:xfrm>
            <a:off x="168612" y="1239526"/>
            <a:ext cx="4782556" cy="2664447"/>
          </a:xfrm>
          <a:prstGeom prst="rect">
            <a:avLst/>
          </a:prstGeom>
          <a:noFill/>
        </p:spPr>
        <p:txBody>
          <a:bodyPr wrap="square">
            <a:spAutoFit/>
          </a:bodyPr>
          <a:lstStyle/>
          <a:p>
            <a:pPr marL="0" marR="0">
              <a:lnSpc>
                <a:spcPct val="107000"/>
              </a:lnSpc>
              <a:spcBef>
                <a:spcPts val="0"/>
              </a:spcBef>
              <a:spcAft>
                <a:spcPts val="800"/>
              </a:spcAft>
            </a:pPr>
            <a:r>
              <a:rPr lang="vi-VN" sz="1600" dirty="0">
                <a:solidFill>
                  <a:srgbClr val="202122"/>
                </a:solidFill>
                <a:latin typeface="Nunito" pitchFamily="2" charset="0"/>
                <a:ea typeface="Calibri" panose="020F0502020204030204" pitchFamily="34" charset="0"/>
                <a:cs typeface="Arial" panose="020B0604020202020204" pitchFamily="34" charset="0"/>
              </a:rPr>
              <a:t>T</a:t>
            </a:r>
            <a:r>
              <a:rPr lang="vi-VN" sz="1600" dirty="0">
                <a:solidFill>
                  <a:srgbClr val="202122"/>
                </a:solidFill>
                <a:effectLst/>
                <a:latin typeface="Nunito" pitchFamily="2" charset="0"/>
                <a:ea typeface="Calibri" panose="020F0502020204030204" pitchFamily="34" charset="0"/>
                <a:cs typeface="Arial" panose="020B0604020202020204" pitchFamily="34" charset="0"/>
              </a:rPr>
              <a:t>he capacity of a system to provide a condition for its users to perform the tasks safely, effectively, and efficiently while enjoying the experience.</a:t>
            </a:r>
            <a:endParaRPr lang="vi-VN" sz="1600"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extent to which a product can be used by specified users to achieve specified goals with effectiveness, efficiency, and satisfaction in a specified context of use." </a:t>
            </a: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word "usability" also refers to methods for improving ease-of-use during the design process.</a:t>
            </a:r>
            <a:endParaRPr lang="vi-VN" sz="1600" dirty="0">
              <a:effectLst/>
              <a:latin typeface="Nunito" pitchFamily="2" charset="0"/>
              <a:ea typeface="Calibri" panose="020F0502020204030204" pitchFamily="34" charset="0"/>
              <a:cs typeface="Arial" panose="020B0604020202020204" pitchFamily="34" charset="0"/>
            </a:endParaRPr>
          </a:p>
        </p:txBody>
      </p:sp>
      <p:sp>
        <p:nvSpPr>
          <p:cNvPr id="22" name="Google Shape;216;p33">
            <a:extLst>
              <a:ext uri="{FF2B5EF4-FFF2-40B4-BE49-F238E27FC236}">
                <a16:creationId xmlns:a16="http://schemas.microsoft.com/office/drawing/2014/main" id="{3484C71A-92C4-4DB3-BEC6-F13F0A51D092}"/>
              </a:ext>
            </a:extLst>
          </p:cNvPr>
          <p:cNvSpPr txBox="1">
            <a:spLocks/>
          </p:cNvSpPr>
          <p:nvPr/>
        </p:nvSpPr>
        <p:spPr>
          <a:xfrm rot="-13826">
            <a:off x="-4069602" y="339882"/>
            <a:ext cx="6008065" cy="2052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000" b="1"/>
              <a:t>Usability &amp;</a:t>
            </a:r>
            <a:br>
              <a:rPr lang="vi-VN" sz="4000" b="1"/>
            </a:br>
            <a:r>
              <a:rPr lang="vi-VN" sz="4000" b="1"/>
              <a:t>     Persuasivenesss</a:t>
            </a:r>
            <a:endParaRPr lang="vi-VN" sz="4000" b="1" dirty="0"/>
          </a:p>
        </p:txBody>
      </p:sp>
      <p:sp>
        <p:nvSpPr>
          <p:cNvPr id="23" name="Freeform: Shape 22">
            <a:extLst>
              <a:ext uri="{FF2B5EF4-FFF2-40B4-BE49-F238E27FC236}">
                <a16:creationId xmlns:a16="http://schemas.microsoft.com/office/drawing/2014/main" id="{37CCEC0F-5E79-48CE-85F6-EEFD9D6EC93D}"/>
              </a:ext>
            </a:extLst>
          </p:cNvPr>
          <p:cNvSpPr/>
          <p:nvPr/>
        </p:nvSpPr>
        <p:spPr>
          <a:xfrm>
            <a:off x="3235253" y="-1030572"/>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030573"/>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ame 25">
            <a:extLst>
              <a:ext uri="{FF2B5EF4-FFF2-40B4-BE49-F238E27FC236}">
                <a16:creationId xmlns:a16="http://schemas.microsoft.com/office/drawing/2014/main" id="{9083FE3B-0D0F-459A-8E58-04A1E9B35F53}"/>
              </a:ext>
            </a:extLst>
          </p:cNvPr>
          <p:cNvSpPr/>
          <p:nvPr/>
        </p:nvSpPr>
        <p:spPr>
          <a:xfrm>
            <a:off x="6209024" y="-5002079"/>
            <a:ext cx="2321300" cy="3946199"/>
          </a:xfrm>
          <a:prstGeom prst="frame">
            <a:avLst>
              <a:gd name="adj1" fmla="val 26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17">
            <a:extLst>
              <a:ext uri="{FF2B5EF4-FFF2-40B4-BE49-F238E27FC236}">
                <a16:creationId xmlns:a16="http://schemas.microsoft.com/office/drawing/2014/main" id="{496259E3-F977-448A-A28D-B1344DB7DD01}"/>
              </a:ext>
            </a:extLst>
          </p:cNvPr>
          <p:cNvSpPr/>
          <p:nvPr/>
        </p:nvSpPr>
        <p:spPr>
          <a:xfrm>
            <a:off x="14530270" y="737156"/>
            <a:ext cx="7330193" cy="970268"/>
          </a:xfrm>
          <a:prstGeom prst="rect">
            <a:avLst/>
          </a:prstGeom>
          <a:solidFill>
            <a:schemeClr val="bg1">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823317-FB01-46DC-B3BC-0DFDEFB0FA44}"/>
              </a:ext>
            </a:extLst>
          </p:cNvPr>
          <p:cNvSpPr/>
          <p:nvPr/>
        </p:nvSpPr>
        <p:spPr>
          <a:xfrm>
            <a:off x="7074135" y="-5553320"/>
            <a:ext cx="7198456" cy="538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10B3AAE2-6EE1-40E6-B96A-A697B15EB244}"/>
              </a:ext>
            </a:extLst>
          </p:cNvPr>
          <p:cNvSpPr/>
          <p:nvPr/>
        </p:nvSpPr>
        <p:spPr>
          <a:xfrm>
            <a:off x="7563878" y="-6505653"/>
            <a:ext cx="2743200" cy="2743200"/>
          </a:xfrm>
          <a:prstGeom prst="ellipse">
            <a:avLst/>
          </a:prstGeom>
          <a:solidFill>
            <a:schemeClr val="bg1">
              <a:lumMod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Ảnh lưu trữ miễn phí về bận, bán lẻ, Bảo vệ">
            <a:extLst>
              <a:ext uri="{FF2B5EF4-FFF2-40B4-BE49-F238E27FC236}">
                <a16:creationId xmlns:a16="http://schemas.microsoft.com/office/drawing/2014/main" id="{3F855FE7-8ECB-483A-A283-F82BE703BB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0" t="12051" r="8460" b="4497"/>
          <a:stretch/>
        </p:blipFill>
        <p:spPr bwMode="auto">
          <a:xfrm>
            <a:off x="6452995" y="-5219040"/>
            <a:ext cx="2386819" cy="39461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15BC950-EB1E-461C-926B-7859C6ECD3F2}"/>
              </a:ext>
            </a:extLst>
          </p:cNvPr>
          <p:cNvSpPr txBox="1"/>
          <p:nvPr/>
        </p:nvSpPr>
        <p:spPr>
          <a:xfrm>
            <a:off x="16101778" y="1045629"/>
            <a:ext cx="10608732" cy="461665"/>
          </a:xfrm>
          <a:prstGeom prst="rect">
            <a:avLst/>
          </a:prstGeom>
          <a:noFill/>
        </p:spPr>
        <p:txBody>
          <a:bodyPr wrap="square">
            <a:spAutoFit/>
          </a:bodyPr>
          <a:lstStyle/>
          <a:p>
            <a:r>
              <a:rPr lang="en-US" sz="2400" b="1" spc="300" dirty="0">
                <a:solidFill>
                  <a:schemeClr val="bg1"/>
                </a:solidFill>
                <a:effectLst/>
                <a:latin typeface="Calligraffitti" panose="020B0604020202020204" charset="0"/>
                <a:ea typeface="Calibri" panose="020F0502020204030204" pitchFamily="34" charset="0"/>
                <a:cs typeface="Calibri" panose="020F0502020204030204" pitchFamily="34" charset="0"/>
              </a:rPr>
              <a:t>FIVE QUALITY COMPONENTS</a:t>
            </a:r>
            <a:endParaRPr lang="vi-VN" sz="2400" b="1" spc="300"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387647D3-5240-4B1B-B2B0-D66B13979B28}"/>
              </a:ext>
            </a:extLst>
          </p:cNvPr>
          <p:cNvSpPr txBox="1"/>
          <p:nvPr/>
        </p:nvSpPr>
        <p:spPr>
          <a:xfrm>
            <a:off x="14530270" y="2385835"/>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Efficiency</a:t>
            </a:r>
            <a:endParaRPr lang="vi-VN" sz="2400" dirty="0">
              <a:solidFill>
                <a:schemeClr val="tx1"/>
              </a:solidFill>
              <a:latin typeface="Nunito" pitchFamily="2" charset="0"/>
            </a:endParaRPr>
          </a:p>
        </p:txBody>
      </p:sp>
      <p:sp>
        <p:nvSpPr>
          <p:cNvPr id="30" name="TextBox 29">
            <a:extLst>
              <a:ext uri="{FF2B5EF4-FFF2-40B4-BE49-F238E27FC236}">
                <a16:creationId xmlns:a16="http://schemas.microsoft.com/office/drawing/2014/main" id="{63A72135-24AE-45A6-BCF9-8B05059CAED6}"/>
              </a:ext>
            </a:extLst>
          </p:cNvPr>
          <p:cNvSpPr txBox="1"/>
          <p:nvPr/>
        </p:nvSpPr>
        <p:spPr>
          <a:xfrm>
            <a:off x="14530270" y="2816629"/>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Memorability</a:t>
            </a:r>
            <a:endParaRPr lang="vi-VN" sz="2400" dirty="0">
              <a:solidFill>
                <a:schemeClr val="tx1"/>
              </a:solidFill>
              <a:latin typeface="Nunito" pitchFamily="2" charset="0"/>
            </a:endParaRPr>
          </a:p>
        </p:txBody>
      </p:sp>
      <p:sp>
        <p:nvSpPr>
          <p:cNvPr id="31" name="TextBox 30">
            <a:extLst>
              <a:ext uri="{FF2B5EF4-FFF2-40B4-BE49-F238E27FC236}">
                <a16:creationId xmlns:a16="http://schemas.microsoft.com/office/drawing/2014/main" id="{D36057C3-0E7C-4D1B-80CC-51F1085D6A3A}"/>
              </a:ext>
            </a:extLst>
          </p:cNvPr>
          <p:cNvSpPr txBox="1"/>
          <p:nvPr/>
        </p:nvSpPr>
        <p:spPr>
          <a:xfrm>
            <a:off x="14530270" y="3247423"/>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Errors</a:t>
            </a:r>
            <a:endParaRPr lang="vi-VN" sz="2400" dirty="0">
              <a:solidFill>
                <a:schemeClr val="tx1"/>
              </a:solidFill>
              <a:latin typeface="Nunito" pitchFamily="2" charset="0"/>
            </a:endParaRPr>
          </a:p>
        </p:txBody>
      </p:sp>
      <p:sp>
        <p:nvSpPr>
          <p:cNvPr id="32" name="TextBox 31">
            <a:extLst>
              <a:ext uri="{FF2B5EF4-FFF2-40B4-BE49-F238E27FC236}">
                <a16:creationId xmlns:a16="http://schemas.microsoft.com/office/drawing/2014/main" id="{9E644ABC-72F3-4962-A5E7-BD0347C76CE7}"/>
              </a:ext>
            </a:extLst>
          </p:cNvPr>
          <p:cNvSpPr txBox="1"/>
          <p:nvPr/>
        </p:nvSpPr>
        <p:spPr>
          <a:xfrm>
            <a:off x="14530270" y="3678217"/>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Satisfaction</a:t>
            </a:r>
            <a:endParaRPr lang="vi-VN" sz="2400" dirty="0">
              <a:solidFill>
                <a:schemeClr val="tx1"/>
              </a:solidFill>
              <a:latin typeface="Nunito" pitchFamily="2" charset="0"/>
            </a:endParaRPr>
          </a:p>
        </p:txBody>
      </p:sp>
      <p:sp>
        <p:nvSpPr>
          <p:cNvPr id="33" name="Rectangle 32">
            <a:extLst>
              <a:ext uri="{FF2B5EF4-FFF2-40B4-BE49-F238E27FC236}">
                <a16:creationId xmlns:a16="http://schemas.microsoft.com/office/drawing/2014/main" id="{183CC2D6-D199-4D32-9F3B-8CAD7BDA0340}"/>
              </a:ext>
            </a:extLst>
          </p:cNvPr>
          <p:cNvSpPr/>
          <p:nvPr/>
        </p:nvSpPr>
        <p:spPr>
          <a:xfrm>
            <a:off x="-4627418" y="-7216819"/>
            <a:ext cx="21446836" cy="6712527"/>
          </a:xfrm>
          <a:prstGeom prst="rect">
            <a:avLst/>
          </a:prstGeom>
          <a:solidFill>
            <a:srgbClr val="D4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EB57631E-2197-415D-B5B4-16DCBC7DD3F9}"/>
              </a:ext>
            </a:extLst>
          </p:cNvPr>
          <p:cNvSpPr/>
          <p:nvPr/>
        </p:nvSpPr>
        <p:spPr>
          <a:xfrm>
            <a:off x="9008562" y="2834064"/>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2168A96-DBAA-4D60-855B-E518A6D94ED2}"/>
              </a:ext>
            </a:extLst>
          </p:cNvPr>
          <p:cNvCxnSpPr/>
          <p:nvPr/>
        </p:nvCxnSpPr>
        <p:spPr>
          <a:xfrm>
            <a:off x="3235253"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74A730-D067-4614-AF97-DF318CFB54DD}"/>
              </a:ext>
            </a:extLst>
          </p:cNvPr>
          <p:cNvSpPr txBox="1"/>
          <p:nvPr/>
        </p:nvSpPr>
        <p:spPr>
          <a:xfrm>
            <a:off x="3718900"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Efficiency</a:t>
            </a:r>
            <a:endParaRPr lang="vi-VN" sz="4400" dirty="0">
              <a:solidFill>
                <a:schemeClr val="tx1"/>
              </a:solidFill>
              <a:latin typeface="Nunito" pitchFamily="2" charset="0"/>
            </a:endParaRPr>
          </a:p>
        </p:txBody>
      </p:sp>
      <p:sp>
        <p:nvSpPr>
          <p:cNvPr id="37" name="Rectangle: Rounded Corners 36">
            <a:extLst>
              <a:ext uri="{FF2B5EF4-FFF2-40B4-BE49-F238E27FC236}">
                <a16:creationId xmlns:a16="http://schemas.microsoft.com/office/drawing/2014/main" id="{7BA47588-E1DA-4AA7-9564-E4D384977041}"/>
              </a:ext>
            </a:extLst>
          </p:cNvPr>
          <p:cNvSpPr/>
          <p:nvPr/>
        </p:nvSpPr>
        <p:spPr>
          <a:xfrm rot="3265739">
            <a:off x="703797" y="2192750"/>
            <a:ext cx="2286000" cy="2286000"/>
          </a:xfrm>
          <a:prstGeom prst="roundRect">
            <a:avLst/>
          </a:prstGeom>
          <a:solidFill>
            <a:schemeClr val="bg1">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334B350F-7CB6-4D7D-A67B-1341D996C0FB}"/>
              </a:ext>
            </a:extLst>
          </p:cNvPr>
          <p:cNvSpPr/>
          <p:nvPr/>
        </p:nvSpPr>
        <p:spPr>
          <a:xfrm rot="18151283">
            <a:off x="692575" y="2192750"/>
            <a:ext cx="2286000" cy="2286000"/>
          </a:xfrm>
          <a:prstGeom prst="roundRect">
            <a:avLst/>
          </a:prstGeom>
          <a:noFill/>
          <a:ln>
            <a:solidFill>
              <a:schemeClr val="accent1">
                <a:shade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TextBox 40">
            <a:extLst>
              <a:ext uri="{FF2B5EF4-FFF2-40B4-BE49-F238E27FC236}">
                <a16:creationId xmlns:a16="http://schemas.microsoft.com/office/drawing/2014/main" id="{42061CEC-2F50-4CB3-94DC-BDDF3A018B7F}"/>
              </a:ext>
            </a:extLst>
          </p:cNvPr>
          <p:cNvSpPr txBox="1"/>
          <p:nvPr/>
        </p:nvSpPr>
        <p:spPr>
          <a:xfrm>
            <a:off x="3646503" y="1547502"/>
            <a:ext cx="4887849" cy="584775"/>
          </a:xfrm>
          <a:prstGeom prst="rect">
            <a:avLst/>
          </a:prstGeom>
          <a:noFill/>
        </p:spPr>
        <p:txBody>
          <a:bodyPr wrap="square">
            <a:spAutoFit/>
          </a:bodyPr>
          <a:lstStyle/>
          <a:p>
            <a:r>
              <a:rPr lang="en-US" sz="1600" dirty="0">
                <a:solidFill>
                  <a:schemeClr val="tx1"/>
                </a:solidFill>
                <a:effectLst/>
                <a:latin typeface="Nunito" pitchFamily="2" charset="0"/>
                <a:ea typeface="Times New Roman" panose="02020603050405020304" pitchFamily="18" charset="0"/>
              </a:rPr>
              <a:t>Once users have learned the design, how quickly can they perform tasks?</a:t>
            </a:r>
            <a:endParaRPr lang="vi-VN" sz="1600" dirty="0">
              <a:solidFill>
                <a:schemeClr val="tx1"/>
              </a:solidFill>
              <a:latin typeface="Nunito" pitchFamily="2" charset="0"/>
            </a:endParaRPr>
          </a:p>
        </p:txBody>
      </p:sp>
      <p:pic>
        <p:nvPicPr>
          <p:cNvPr id="42" name="Picture 41" descr="10 Of The Best Ecommerce Business Examples To Learn From">
            <a:extLst>
              <a:ext uri="{FF2B5EF4-FFF2-40B4-BE49-F238E27FC236}">
                <a16:creationId xmlns:a16="http://schemas.microsoft.com/office/drawing/2014/main" id="{9EDE9CB5-0A1D-41BC-88FE-884A712B3A91}"/>
              </a:ext>
            </a:extLst>
          </p:cNvPr>
          <p:cNvPicPr/>
          <p:nvPr/>
        </p:nvPicPr>
        <p:blipFill rotWithShape="1">
          <a:blip r:embed="rId4">
            <a:extLst>
              <a:ext uri="{28A0092B-C50C-407E-A947-70E740481C1C}">
                <a14:useLocalDpi xmlns:a14="http://schemas.microsoft.com/office/drawing/2010/main" val="0"/>
              </a:ext>
            </a:extLst>
          </a:blip>
          <a:srcRect l="12806" t="5393" r="11146" b="31661"/>
          <a:stretch/>
        </p:blipFill>
        <p:spPr bwMode="auto">
          <a:xfrm>
            <a:off x="437061" y="6302108"/>
            <a:ext cx="3870829" cy="2755329"/>
          </a:xfrm>
          <a:prstGeom prst="rect">
            <a:avLst/>
          </a:prstGeom>
          <a:noFill/>
          <a:ln>
            <a:noFill/>
          </a:ln>
        </p:spPr>
      </p:pic>
      <p:pic>
        <p:nvPicPr>
          <p:cNvPr id="36" name="!!hinh1" descr="Ảnh lưu trữ miễn phí về bài tập về nhà, bán lẻ, Chân dung">
            <a:extLst>
              <a:ext uri="{FF2B5EF4-FFF2-40B4-BE49-F238E27FC236}">
                <a16:creationId xmlns:a16="http://schemas.microsoft.com/office/drawing/2014/main" id="{02CA9862-6D4E-46B4-AC90-F5EF650957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522" t="2216" r="2870" b="12157"/>
          <a:stretch/>
        </p:blipFill>
        <p:spPr bwMode="auto">
          <a:xfrm rot="20163696">
            <a:off x="343286" y="1886463"/>
            <a:ext cx="2912051" cy="2912051"/>
          </a:xfrm>
          <a:custGeom>
            <a:avLst/>
            <a:gdLst>
              <a:gd name="connsiteX0" fmla="*/ 1354616 w 2912051"/>
              <a:gd name="connsiteY0" fmla="*/ 928 h 2912051"/>
              <a:gd name="connsiteX1" fmla="*/ 1631136 w 2912051"/>
              <a:gd name="connsiteY1" fmla="*/ 93522 h 2912051"/>
              <a:gd name="connsiteX2" fmla="*/ 2781068 w 2912051"/>
              <a:gd name="connsiteY2" fmla="*/ 1093613 h 2912051"/>
              <a:gd name="connsiteX3" fmla="*/ 2818530 w 2912051"/>
              <a:gd name="connsiteY3" fmla="*/ 1631136 h 2912051"/>
              <a:gd name="connsiteX4" fmla="*/ 1818439 w 2912051"/>
              <a:gd name="connsiteY4" fmla="*/ 2781069 h 2912051"/>
              <a:gd name="connsiteX5" fmla="*/ 1280916 w 2912051"/>
              <a:gd name="connsiteY5" fmla="*/ 2818530 h 2912051"/>
              <a:gd name="connsiteX6" fmla="*/ 130984 w 2912051"/>
              <a:gd name="connsiteY6" fmla="*/ 1818439 h 2912051"/>
              <a:gd name="connsiteX7" fmla="*/ 93522 w 2912051"/>
              <a:gd name="connsiteY7" fmla="*/ 1280916 h 2912051"/>
              <a:gd name="connsiteX8" fmla="*/ 1093613 w 2912051"/>
              <a:gd name="connsiteY8" fmla="*/ 130984 h 2912051"/>
              <a:gd name="connsiteX9" fmla="*/ 1354616 w 2912051"/>
              <a:gd name="connsiteY9" fmla="*/ 928 h 291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2051" h="2912051">
                <a:moveTo>
                  <a:pt x="1354616" y="928"/>
                </a:moveTo>
                <a:cubicBezTo>
                  <a:pt x="1451888" y="-5851"/>
                  <a:pt x="1551747" y="24478"/>
                  <a:pt x="1631136" y="93522"/>
                </a:cubicBezTo>
                <a:lnTo>
                  <a:pt x="2781068" y="1093613"/>
                </a:lnTo>
                <a:cubicBezTo>
                  <a:pt x="2939846" y="1231701"/>
                  <a:pt x="2956618" y="1472358"/>
                  <a:pt x="2818530" y="1631136"/>
                </a:cubicBezTo>
                <a:lnTo>
                  <a:pt x="1818439" y="2781069"/>
                </a:lnTo>
                <a:cubicBezTo>
                  <a:pt x="1680351" y="2939846"/>
                  <a:pt x="1439694" y="2956618"/>
                  <a:pt x="1280916" y="2818530"/>
                </a:cubicBezTo>
                <a:lnTo>
                  <a:pt x="130984" y="1818439"/>
                </a:lnTo>
                <a:cubicBezTo>
                  <a:pt x="-27794" y="1680351"/>
                  <a:pt x="-44566" y="1439694"/>
                  <a:pt x="93522" y="1280916"/>
                </a:cubicBezTo>
                <a:lnTo>
                  <a:pt x="1093613" y="130984"/>
                </a:lnTo>
                <a:cubicBezTo>
                  <a:pt x="1162657" y="51595"/>
                  <a:pt x="1257343" y="7707"/>
                  <a:pt x="1354616" y="928"/>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descr="Mẫu website giới thiệu sản phẩm sàn gỗ | Thiết kế website bán sàn gỗ">
            <a:extLst>
              <a:ext uri="{FF2B5EF4-FFF2-40B4-BE49-F238E27FC236}">
                <a16:creationId xmlns:a16="http://schemas.microsoft.com/office/drawing/2014/main" id="{F30BE70E-7D20-4FBE-8F19-DD64380F71B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2522" y="2308175"/>
            <a:ext cx="4119985" cy="2108990"/>
          </a:xfrm>
          <a:prstGeom prst="rect">
            <a:avLst/>
          </a:prstGeom>
          <a:noFill/>
          <a:ln>
            <a:noFill/>
          </a:ln>
        </p:spPr>
      </p:pic>
      <p:pic>
        <p:nvPicPr>
          <p:cNvPr id="43" name="Picture 42" descr="Ảnh lưu trữ miễn phí về công nghệ hiện đại, Facebook, Internet">
            <a:extLst>
              <a:ext uri="{FF2B5EF4-FFF2-40B4-BE49-F238E27FC236}">
                <a16:creationId xmlns:a16="http://schemas.microsoft.com/office/drawing/2014/main" id="{4B5704BD-E763-4CEE-B039-F7803B5E05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46827" y="8146934"/>
            <a:ext cx="5943600" cy="3481928"/>
          </a:xfrm>
          <a:prstGeom prst="rect">
            <a:avLst/>
          </a:prstGeom>
          <a:noFill/>
          <a:ln>
            <a:noFill/>
          </a:ln>
        </p:spPr>
      </p:pic>
      <p:sp>
        <p:nvSpPr>
          <p:cNvPr id="44" name="Freeform: Shape 43">
            <a:extLst>
              <a:ext uri="{FF2B5EF4-FFF2-40B4-BE49-F238E27FC236}">
                <a16:creationId xmlns:a16="http://schemas.microsoft.com/office/drawing/2014/main" id="{660588FF-3AA6-45CC-934F-9BB85879EBBB}"/>
              </a:ext>
            </a:extLst>
          </p:cNvPr>
          <p:cNvSpPr/>
          <p:nvPr/>
        </p:nvSpPr>
        <p:spPr>
          <a:xfrm>
            <a:off x="-1000125" y="6961328"/>
            <a:ext cx="9534477" cy="5924833"/>
          </a:xfrm>
          <a:custGeom>
            <a:avLst/>
            <a:gdLst>
              <a:gd name="connsiteX0" fmla="*/ 1252315 w 9534477"/>
              <a:gd name="connsiteY0" fmla="*/ 1242756 h 5924833"/>
              <a:gd name="connsiteX1" fmla="*/ 1252315 w 9534477"/>
              <a:gd name="connsiteY1" fmla="*/ 4630353 h 5924833"/>
              <a:gd name="connsiteX2" fmla="*/ 5898767 w 9534477"/>
              <a:gd name="connsiteY2" fmla="*/ 4630353 h 5924833"/>
              <a:gd name="connsiteX3" fmla="*/ 5898767 w 9534477"/>
              <a:gd name="connsiteY3" fmla="*/ 1242756 h 5924833"/>
              <a:gd name="connsiteX4" fmla="*/ 0 w 9534477"/>
              <a:gd name="connsiteY4" fmla="*/ 0 h 5924833"/>
              <a:gd name="connsiteX5" fmla="*/ 9534477 w 9534477"/>
              <a:gd name="connsiteY5" fmla="*/ 0 h 5924833"/>
              <a:gd name="connsiteX6" fmla="*/ 9534477 w 9534477"/>
              <a:gd name="connsiteY6" fmla="*/ 5924833 h 5924833"/>
              <a:gd name="connsiteX7" fmla="*/ 0 w 9534477"/>
              <a:gd name="connsiteY7" fmla="*/ 5924833 h 59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4477" h="5924833">
                <a:moveTo>
                  <a:pt x="1252315" y="1242756"/>
                </a:moveTo>
                <a:lnTo>
                  <a:pt x="1252315" y="4630353"/>
                </a:lnTo>
                <a:lnTo>
                  <a:pt x="5898767" y="4630353"/>
                </a:lnTo>
                <a:lnTo>
                  <a:pt x="5898767" y="1242756"/>
                </a:lnTo>
                <a:close/>
                <a:moveTo>
                  <a:pt x="0" y="0"/>
                </a:moveTo>
                <a:lnTo>
                  <a:pt x="9534477" y="0"/>
                </a:lnTo>
                <a:lnTo>
                  <a:pt x="9534477" y="5924833"/>
                </a:lnTo>
                <a:lnTo>
                  <a:pt x="0" y="5924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5" name="Frame 44">
            <a:extLst>
              <a:ext uri="{FF2B5EF4-FFF2-40B4-BE49-F238E27FC236}">
                <a16:creationId xmlns:a16="http://schemas.microsoft.com/office/drawing/2014/main" id="{3683C14D-4C35-4C87-A957-D1E1A030BC98}"/>
              </a:ext>
            </a:extLst>
          </p:cNvPr>
          <p:cNvSpPr/>
          <p:nvPr/>
        </p:nvSpPr>
        <p:spPr>
          <a:xfrm flipV="1">
            <a:off x="84520" y="9887898"/>
            <a:ext cx="4676998" cy="2275892"/>
          </a:xfrm>
          <a:prstGeom prst="frame">
            <a:avLst>
              <a:gd name="adj1" fmla="val 6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46" name="Straight Connector 45">
            <a:extLst>
              <a:ext uri="{FF2B5EF4-FFF2-40B4-BE49-F238E27FC236}">
                <a16:creationId xmlns:a16="http://schemas.microsoft.com/office/drawing/2014/main" id="{70BC9BD6-768B-4852-A827-4C3363182C08}"/>
              </a:ext>
            </a:extLst>
          </p:cNvPr>
          <p:cNvCxnSpPr/>
          <p:nvPr/>
        </p:nvCxnSpPr>
        <p:spPr>
          <a:xfrm>
            <a:off x="23050454"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6D4853A-CF84-4AAE-B3C7-8A0BB82BF903}"/>
              </a:ext>
            </a:extLst>
          </p:cNvPr>
          <p:cNvSpPr txBox="1"/>
          <p:nvPr/>
        </p:nvSpPr>
        <p:spPr>
          <a:xfrm>
            <a:off x="22976593"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Memorability</a:t>
            </a:r>
            <a:endParaRPr lang="vi-VN" sz="4400" dirty="0">
              <a:solidFill>
                <a:schemeClr val="tx1"/>
              </a:solidFill>
              <a:latin typeface="Nunito" pitchFamily="2" charset="0"/>
            </a:endParaRPr>
          </a:p>
        </p:txBody>
      </p:sp>
    </p:spTree>
    <p:extLst>
      <p:ext uri="{BB962C8B-B14F-4D97-AF65-F5344CB8AC3E}">
        <p14:creationId xmlns:p14="http://schemas.microsoft.com/office/powerpoint/2010/main" val="34822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37CCEC0F-5E79-48CE-85F6-EEFD9D6EC93D}"/>
              </a:ext>
            </a:extLst>
          </p:cNvPr>
          <p:cNvSpPr/>
          <p:nvPr/>
        </p:nvSpPr>
        <p:spPr>
          <a:xfrm>
            <a:off x="3235253" y="-1471613"/>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471614"/>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24">
            <a:extLst>
              <a:ext uri="{FF2B5EF4-FFF2-40B4-BE49-F238E27FC236}">
                <a16:creationId xmlns:a16="http://schemas.microsoft.com/office/drawing/2014/main" id="{EB57631E-2197-415D-B5B4-16DCBC7DD3F9}"/>
              </a:ext>
            </a:extLst>
          </p:cNvPr>
          <p:cNvSpPr/>
          <p:nvPr/>
        </p:nvSpPr>
        <p:spPr>
          <a:xfrm>
            <a:off x="9008562" y="272826"/>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BA47588-E1DA-4AA7-9564-E4D384977041}"/>
              </a:ext>
            </a:extLst>
          </p:cNvPr>
          <p:cNvSpPr/>
          <p:nvPr/>
        </p:nvSpPr>
        <p:spPr>
          <a:xfrm rot="3265739">
            <a:off x="703797" y="-5120867"/>
            <a:ext cx="2286000" cy="2286000"/>
          </a:xfrm>
          <a:prstGeom prst="roundRect">
            <a:avLst/>
          </a:prstGeom>
          <a:solidFill>
            <a:schemeClr val="bg1">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334B350F-7CB6-4D7D-A67B-1341D996C0FB}"/>
              </a:ext>
            </a:extLst>
          </p:cNvPr>
          <p:cNvSpPr/>
          <p:nvPr/>
        </p:nvSpPr>
        <p:spPr>
          <a:xfrm rot="18151283">
            <a:off x="692575" y="-6048859"/>
            <a:ext cx="2286000" cy="2286000"/>
          </a:xfrm>
          <a:prstGeom prst="roundRect">
            <a:avLst/>
          </a:prstGeom>
          <a:noFill/>
          <a:ln>
            <a:solidFill>
              <a:schemeClr val="accent1">
                <a:shade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TextBox 40">
            <a:extLst>
              <a:ext uri="{FF2B5EF4-FFF2-40B4-BE49-F238E27FC236}">
                <a16:creationId xmlns:a16="http://schemas.microsoft.com/office/drawing/2014/main" id="{42061CEC-2F50-4CB3-94DC-BDDF3A018B7F}"/>
              </a:ext>
            </a:extLst>
          </p:cNvPr>
          <p:cNvSpPr txBox="1"/>
          <p:nvPr/>
        </p:nvSpPr>
        <p:spPr>
          <a:xfrm>
            <a:off x="3646503" y="-4562642"/>
            <a:ext cx="4887849" cy="584775"/>
          </a:xfrm>
          <a:prstGeom prst="rect">
            <a:avLst/>
          </a:prstGeom>
          <a:noFill/>
        </p:spPr>
        <p:txBody>
          <a:bodyPr wrap="square">
            <a:spAutoFit/>
          </a:bodyPr>
          <a:lstStyle/>
          <a:p>
            <a:r>
              <a:rPr lang="en-US" sz="1600" dirty="0">
                <a:solidFill>
                  <a:schemeClr val="tx1"/>
                </a:solidFill>
                <a:effectLst/>
                <a:latin typeface="Nunito" pitchFamily="2" charset="0"/>
                <a:ea typeface="Times New Roman" panose="02020603050405020304" pitchFamily="18" charset="0"/>
              </a:rPr>
              <a:t>Once users have learned the design, how quickly can they perform tasks?</a:t>
            </a:r>
            <a:endParaRPr lang="vi-VN" sz="1600" dirty="0">
              <a:solidFill>
                <a:schemeClr val="tx1"/>
              </a:solidFill>
              <a:latin typeface="Nunito" pitchFamily="2" charset="0"/>
            </a:endParaRPr>
          </a:p>
        </p:txBody>
      </p:sp>
      <p:pic>
        <p:nvPicPr>
          <p:cNvPr id="36" name="!!hinh1" descr="Ảnh lưu trữ miễn phí về bài tập về nhà, bán lẻ, Chân dung">
            <a:extLst>
              <a:ext uri="{FF2B5EF4-FFF2-40B4-BE49-F238E27FC236}">
                <a16:creationId xmlns:a16="http://schemas.microsoft.com/office/drawing/2014/main" id="{02CA9862-6D4E-46B4-AC90-F5EF65095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22" t="2216" r="2870" b="12157"/>
          <a:stretch/>
        </p:blipFill>
        <p:spPr bwMode="auto">
          <a:xfrm rot="14831689">
            <a:off x="343287" y="-7355463"/>
            <a:ext cx="2912051" cy="2912051"/>
          </a:xfrm>
          <a:custGeom>
            <a:avLst/>
            <a:gdLst>
              <a:gd name="connsiteX0" fmla="*/ 1354616 w 2912051"/>
              <a:gd name="connsiteY0" fmla="*/ 928 h 2912051"/>
              <a:gd name="connsiteX1" fmla="*/ 1631136 w 2912051"/>
              <a:gd name="connsiteY1" fmla="*/ 93522 h 2912051"/>
              <a:gd name="connsiteX2" fmla="*/ 2781068 w 2912051"/>
              <a:gd name="connsiteY2" fmla="*/ 1093613 h 2912051"/>
              <a:gd name="connsiteX3" fmla="*/ 2818530 w 2912051"/>
              <a:gd name="connsiteY3" fmla="*/ 1631136 h 2912051"/>
              <a:gd name="connsiteX4" fmla="*/ 1818439 w 2912051"/>
              <a:gd name="connsiteY4" fmla="*/ 2781069 h 2912051"/>
              <a:gd name="connsiteX5" fmla="*/ 1280916 w 2912051"/>
              <a:gd name="connsiteY5" fmla="*/ 2818530 h 2912051"/>
              <a:gd name="connsiteX6" fmla="*/ 130984 w 2912051"/>
              <a:gd name="connsiteY6" fmla="*/ 1818439 h 2912051"/>
              <a:gd name="connsiteX7" fmla="*/ 93522 w 2912051"/>
              <a:gd name="connsiteY7" fmla="*/ 1280916 h 2912051"/>
              <a:gd name="connsiteX8" fmla="*/ 1093613 w 2912051"/>
              <a:gd name="connsiteY8" fmla="*/ 130984 h 2912051"/>
              <a:gd name="connsiteX9" fmla="*/ 1354616 w 2912051"/>
              <a:gd name="connsiteY9" fmla="*/ 928 h 291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2051" h="2912051">
                <a:moveTo>
                  <a:pt x="1354616" y="928"/>
                </a:moveTo>
                <a:cubicBezTo>
                  <a:pt x="1451888" y="-5851"/>
                  <a:pt x="1551747" y="24478"/>
                  <a:pt x="1631136" y="93522"/>
                </a:cubicBezTo>
                <a:lnTo>
                  <a:pt x="2781068" y="1093613"/>
                </a:lnTo>
                <a:cubicBezTo>
                  <a:pt x="2939846" y="1231701"/>
                  <a:pt x="2956618" y="1472358"/>
                  <a:pt x="2818530" y="1631136"/>
                </a:cubicBezTo>
                <a:lnTo>
                  <a:pt x="1818439" y="2781069"/>
                </a:lnTo>
                <a:cubicBezTo>
                  <a:pt x="1680351" y="2939846"/>
                  <a:pt x="1439694" y="2956618"/>
                  <a:pt x="1280916" y="2818530"/>
                </a:cubicBezTo>
                <a:lnTo>
                  <a:pt x="130984" y="1818439"/>
                </a:lnTo>
                <a:cubicBezTo>
                  <a:pt x="-27794" y="1680351"/>
                  <a:pt x="-44566" y="1439694"/>
                  <a:pt x="93522" y="1280916"/>
                </a:cubicBezTo>
                <a:lnTo>
                  <a:pt x="1093613" y="130984"/>
                </a:lnTo>
                <a:cubicBezTo>
                  <a:pt x="1162657" y="51595"/>
                  <a:pt x="1257343" y="7707"/>
                  <a:pt x="1354616" y="928"/>
                </a:cubicBezTo>
                <a:close/>
              </a:path>
            </a:pathLst>
          </a:custGeom>
          <a:noFill/>
          <a:extLst>
            <a:ext uri="{909E8E84-426E-40DD-AFC4-6F175D3DCCD1}">
              <a14:hiddenFill xmlns:a14="http://schemas.microsoft.com/office/drawing/2010/main">
                <a:solidFill>
                  <a:srgbClr val="FFFFFF"/>
                </a:solidFill>
              </a14:hiddenFill>
            </a:ext>
          </a:extLst>
        </p:spPr>
      </p:pic>
      <p:pic>
        <p:nvPicPr>
          <p:cNvPr id="39" name="Picture 38" descr="Mẫu website giới thiệu sản phẩm sàn gỗ | Thiết kế website bán sàn gỗ">
            <a:extLst>
              <a:ext uri="{FF2B5EF4-FFF2-40B4-BE49-F238E27FC236}">
                <a16:creationId xmlns:a16="http://schemas.microsoft.com/office/drawing/2014/main" id="{F30BE70E-7D20-4FBE-8F19-DD64380F71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2522" y="-3801969"/>
            <a:ext cx="4119985" cy="2108990"/>
          </a:xfrm>
          <a:prstGeom prst="rect">
            <a:avLst/>
          </a:prstGeom>
          <a:noFill/>
          <a:ln>
            <a:noFill/>
          </a:ln>
        </p:spPr>
      </p:pic>
      <p:cxnSp>
        <p:nvCxnSpPr>
          <p:cNvPr id="43" name="Straight Connector 42">
            <a:extLst>
              <a:ext uri="{FF2B5EF4-FFF2-40B4-BE49-F238E27FC236}">
                <a16:creationId xmlns:a16="http://schemas.microsoft.com/office/drawing/2014/main" id="{241E5BCD-227D-49B7-8E84-BEB7249ED8C5}"/>
              </a:ext>
            </a:extLst>
          </p:cNvPr>
          <p:cNvCxnSpPr/>
          <p:nvPr/>
        </p:nvCxnSpPr>
        <p:spPr>
          <a:xfrm>
            <a:off x="3235253" y="-5018465"/>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6B181E6-5433-4B08-A645-5860DE0CFE02}"/>
              </a:ext>
            </a:extLst>
          </p:cNvPr>
          <p:cNvSpPr txBox="1"/>
          <p:nvPr/>
        </p:nvSpPr>
        <p:spPr>
          <a:xfrm>
            <a:off x="3718900" y="-5787906"/>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Efficiency</a:t>
            </a:r>
            <a:endParaRPr lang="vi-VN" sz="4400" dirty="0">
              <a:solidFill>
                <a:schemeClr val="tx1"/>
              </a:solidFill>
              <a:latin typeface="Nunito" pitchFamily="2" charset="0"/>
            </a:endParaRPr>
          </a:p>
        </p:txBody>
      </p:sp>
      <p:pic>
        <p:nvPicPr>
          <p:cNvPr id="51" name="Picture 50" descr="Ảnh lưu trữ miễn phí về công nghệ hiện đại, Facebook, Internet">
            <a:extLst>
              <a:ext uri="{FF2B5EF4-FFF2-40B4-BE49-F238E27FC236}">
                <a16:creationId xmlns:a16="http://schemas.microsoft.com/office/drawing/2014/main" id="{4E3B97BD-A93B-4359-8161-5CB2BE24670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6827" y="404272"/>
            <a:ext cx="5943600" cy="3481928"/>
          </a:xfrm>
          <a:prstGeom prst="rect">
            <a:avLst/>
          </a:prstGeom>
          <a:noFill/>
          <a:ln>
            <a:noFill/>
          </a:ln>
        </p:spPr>
      </p:pic>
      <p:sp>
        <p:nvSpPr>
          <p:cNvPr id="50" name="Freeform: Shape 49">
            <a:extLst>
              <a:ext uri="{FF2B5EF4-FFF2-40B4-BE49-F238E27FC236}">
                <a16:creationId xmlns:a16="http://schemas.microsoft.com/office/drawing/2014/main" id="{3B716D4A-545D-4620-A509-47DB80ACE5A0}"/>
              </a:ext>
            </a:extLst>
          </p:cNvPr>
          <p:cNvSpPr/>
          <p:nvPr/>
        </p:nvSpPr>
        <p:spPr>
          <a:xfrm>
            <a:off x="-1000125" y="-781334"/>
            <a:ext cx="9534477" cy="5924833"/>
          </a:xfrm>
          <a:custGeom>
            <a:avLst/>
            <a:gdLst>
              <a:gd name="connsiteX0" fmla="*/ 1252315 w 9534477"/>
              <a:gd name="connsiteY0" fmla="*/ 1242756 h 5924833"/>
              <a:gd name="connsiteX1" fmla="*/ 1252315 w 9534477"/>
              <a:gd name="connsiteY1" fmla="*/ 4630353 h 5924833"/>
              <a:gd name="connsiteX2" fmla="*/ 5898767 w 9534477"/>
              <a:gd name="connsiteY2" fmla="*/ 4630353 h 5924833"/>
              <a:gd name="connsiteX3" fmla="*/ 5898767 w 9534477"/>
              <a:gd name="connsiteY3" fmla="*/ 1242756 h 5924833"/>
              <a:gd name="connsiteX4" fmla="*/ 0 w 9534477"/>
              <a:gd name="connsiteY4" fmla="*/ 0 h 5924833"/>
              <a:gd name="connsiteX5" fmla="*/ 9534477 w 9534477"/>
              <a:gd name="connsiteY5" fmla="*/ 0 h 5924833"/>
              <a:gd name="connsiteX6" fmla="*/ 9534477 w 9534477"/>
              <a:gd name="connsiteY6" fmla="*/ 5924833 h 5924833"/>
              <a:gd name="connsiteX7" fmla="*/ 0 w 9534477"/>
              <a:gd name="connsiteY7" fmla="*/ 5924833 h 59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4477" h="5924833">
                <a:moveTo>
                  <a:pt x="1252315" y="1242756"/>
                </a:moveTo>
                <a:lnTo>
                  <a:pt x="1252315" y="4630353"/>
                </a:lnTo>
                <a:lnTo>
                  <a:pt x="5898767" y="4630353"/>
                </a:lnTo>
                <a:lnTo>
                  <a:pt x="5898767" y="1242756"/>
                </a:lnTo>
                <a:close/>
                <a:moveTo>
                  <a:pt x="0" y="0"/>
                </a:moveTo>
                <a:lnTo>
                  <a:pt x="9534477" y="0"/>
                </a:lnTo>
                <a:lnTo>
                  <a:pt x="9534477" y="5924833"/>
                </a:lnTo>
                <a:lnTo>
                  <a:pt x="0" y="5924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 name="Frame 4">
            <a:extLst>
              <a:ext uri="{FF2B5EF4-FFF2-40B4-BE49-F238E27FC236}">
                <a16:creationId xmlns:a16="http://schemas.microsoft.com/office/drawing/2014/main" id="{27F556DD-8212-4337-AE15-7A882E789095}"/>
              </a:ext>
            </a:extLst>
          </p:cNvPr>
          <p:cNvSpPr/>
          <p:nvPr/>
        </p:nvSpPr>
        <p:spPr>
          <a:xfrm>
            <a:off x="84520" y="272826"/>
            <a:ext cx="4676998" cy="3417634"/>
          </a:xfrm>
          <a:prstGeom prst="frame">
            <a:avLst>
              <a:gd name="adj1" fmla="val 6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52" name="Straight Connector 51">
            <a:extLst>
              <a:ext uri="{FF2B5EF4-FFF2-40B4-BE49-F238E27FC236}">
                <a16:creationId xmlns:a16="http://schemas.microsoft.com/office/drawing/2014/main" id="{60DA35E6-30D2-400E-B13E-48035E4CA9B1}"/>
              </a:ext>
            </a:extLst>
          </p:cNvPr>
          <p:cNvCxnSpPr/>
          <p:nvPr/>
        </p:nvCxnSpPr>
        <p:spPr>
          <a:xfrm>
            <a:off x="5155442"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0A4234-6BE6-4EBF-8D4C-8E7312CFBC34}"/>
              </a:ext>
            </a:extLst>
          </p:cNvPr>
          <p:cNvSpPr txBox="1"/>
          <p:nvPr/>
        </p:nvSpPr>
        <p:spPr>
          <a:xfrm>
            <a:off x="5081581"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Memorability</a:t>
            </a:r>
            <a:endParaRPr lang="vi-VN" sz="4400" dirty="0">
              <a:solidFill>
                <a:schemeClr val="tx1"/>
              </a:solidFill>
              <a:latin typeface="Nunito" pitchFamily="2" charset="0"/>
            </a:endParaRPr>
          </a:p>
        </p:txBody>
      </p:sp>
      <p:sp>
        <p:nvSpPr>
          <p:cNvPr id="55" name="TextBox 54">
            <a:extLst>
              <a:ext uri="{FF2B5EF4-FFF2-40B4-BE49-F238E27FC236}">
                <a16:creationId xmlns:a16="http://schemas.microsoft.com/office/drawing/2014/main" id="{D6E5221A-A49E-4AD3-A75F-34097CCE067C}"/>
              </a:ext>
            </a:extLst>
          </p:cNvPr>
          <p:cNvSpPr txBox="1"/>
          <p:nvPr/>
        </p:nvSpPr>
        <p:spPr>
          <a:xfrm>
            <a:off x="5155442" y="1476200"/>
            <a:ext cx="3636230" cy="830997"/>
          </a:xfrm>
          <a:prstGeom prst="rect">
            <a:avLst/>
          </a:prstGeom>
          <a:noFill/>
        </p:spPr>
        <p:txBody>
          <a:bodyPr wrap="square">
            <a:spAutoFit/>
          </a:bodyPr>
          <a:lstStyle/>
          <a:p>
            <a:pPr algn="just"/>
            <a:r>
              <a:rPr lang="en-US" sz="1600" dirty="0">
                <a:solidFill>
                  <a:schemeClr val="tx1"/>
                </a:solidFill>
                <a:latin typeface="Nunito" pitchFamily="2" charset="0"/>
              </a:rPr>
              <a:t>When users return to the design after a period of not using it, how easily can they re-establish proficiency?</a:t>
            </a:r>
            <a:endParaRPr lang="vi-VN" sz="1600" dirty="0">
              <a:solidFill>
                <a:schemeClr val="tx1"/>
              </a:solidFill>
              <a:latin typeface="Nunito" pitchFamily="2" charset="0"/>
            </a:endParaRPr>
          </a:p>
        </p:txBody>
      </p:sp>
      <p:sp>
        <p:nvSpPr>
          <p:cNvPr id="56" name="TextBox 55">
            <a:extLst>
              <a:ext uri="{FF2B5EF4-FFF2-40B4-BE49-F238E27FC236}">
                <a16:creationId xmlns:a16="http://schemas.microsoft.com/office/drawing/2014/main" id="{495421BA-875E-44E8-9BA1-CDD5F2DED9D7}"/>
              </a:ext>
            </a:extLst>
          </p:cNvPr>
          <p:cNvSpPr txBox="1"/>
          <p:nvPr/>
        </p:nvSpPr>
        <p:spPr>
          <a:xfrm>
            <a:off x="14405390"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Errors</a:t>
            </a:r>
            <a:endParaRPr lang="vi-VN" sz="4400" dirty="0">
              <a:solidFill>
                <a:schemeClr val="tx1"/>
              </a:solidFill>
              <a:latin typeface="Nunito" pitchFamily="2" charset="0"/>
            </a:endParaRPr>
          </a:p>
        </p:txBody>
      </p:sp>
      <p:sp>
        <p:nvSpPr>
          <p:cNvPr id="57" name="TextBox 56">
            <a:extLst>
              <a:ext uri="{FF2B5EF4-FFF2-40B4-BE49-F238E27FC236}">
                <a16:creationId xmlns:a16="http://schemas.microsoft.com/office/drawing/2014/main" id="{762A1AA3-1E39-4A53-AED7-768F89C09E41}"/>
              </a:ext>
            </a:extLst>
          </p:cNvPr>
          <p:cNvSpPr txBox="1"/>
          <p:nvPr/>
        </p:nvSpPr>
        <p:spPr>
          <a:xfrm>
            <a:off x="14479251" y="1476200"/>
            <a:ext cx="3636230" cy="1077218"/>
          </a:xfrm>
          <a:prstGeom prst="rect">
            <a:avLst/>
          </a:prstGeom>
          <a:noFill/>
        </p:spPr>
        <p:txBody>
          <a:bodyPr wrap="square">
            <a:spAutoFit/>
          </a:bodyPr>
          <a:lstStyle/>
          <a:p>
            <a:pPr algn="just"/>
            <a:r>
              <a:rPr lang="en-US" sz="1600" dirty="0">
                <a:solidFill>
                  <a:schemeClr val="tx1"/>
                </a:solidFill>
                <a:latin typeface="Nunito" pitchFamily="2" charset="0"/>
              </a:rPr>
              <a:t>How many errors do users make, how severe are these errors, and how easily can they recover from the errors?</a:t>
            </a:r>
            <a:endParaRPr lang="vi-VN" sz="1600" dirty="0">
              <a:solidFill>
                <a:schemeClr val="tx1"/>
              </a:solidFill>
              <a:latin typeface="Nunito" pitchFamily="2" charset="0"/>
            </a:endParaRPr>
          </a:p>
        </p:txBody>
      </p:sp>
    </p:spTree>
    <p:extLst>
      <p:ext uri="{BB962C8B-B14F-4D97-AF65-F5344CB8AC3E}">
        <p14:creationId xmlns:p14="http://schemas.microsoft.com/office/powerpoint/2010/main" val="12114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22222E-6 4.69136E-6 L -0.12743 4.69136E-6 " pathEditMode="relative" rAng="0" ptsTypes="AA">
                                      <p:cBhvr>
                                        <p:cTn id="6" dur="3750" fill="hold"/>
                                        <p:tgtEl>
                                          <p:spTgt spid="51"/>
                                        </p:tgtEl>
                                        <p:attrNameLst>
                                          <p:attrName>ppt_x</p:attrName>
                                          <p:attrName>ppt_y</p:attrName>
                                        </p:attrNameLst>
                                      </p:cBhvr>
                                      <p:rCtr x="-63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37CCEC0F-5E79-48CE-85F6-EEFD9D6EC93D}"/>
              </a:ext>
            </a:extLst>
          </p:cNvPr>
          <p:cNvSpPr/>
          <p:nvPr/>
        </p:nvSpPr>
        <p:spPr>
          <a:xfrm>
            <a:off x="3235253" y="-1471613"/>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471614"/>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24">
            <a:extLst>
              <a:ext uri="{FF2B5EF4-FFF2-40B4-BE49-F238E27FC236}">
                <a16:creationId xmlns:a16="http://schemas.microsoft.com/office/drawing/2014/main" id="{EB57631E-2197-415D-B5B4-16DCBC7DD3F9}"/>
              </a:ext>
            </a:extLst>
          </p:cNvPr>
          <p:cNvSpPr/>
          <p:nvPr/>
        </p:nvSpPr>
        <p:spPr>
          <a:xfrm>
            <a:off x="9008562" y="272826"/>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Ảnh lưu trữ miễn phí về công nghệ hiện đại, Facebook, Internet">
            <a:extLst>
              <a:ext uri="{FF2B5EF4-FFF2-40B4-BE49-F238E27FC236}">
                <a16:creationId xmlns:a16="http://schemas.microsoft.com/office/drawing/2014/main" id="{4E3B97BD-A93B-4359-8161-5CB2BE2467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5263" y="404272"/>
            <a:ext cx="5943600" cy="3481928"/>
          </a:xfrm>
          <a:prstGeom prst="rect">
            <a:avLst/>
          </a:prstGeom>
          <a:noFill/>
          <a:ln>
            <a:noFill/>
          </a:ln>
        </p:spPr>
      </p:pic>
      <p:sp>
        <p:nvSpPr>
          <p:cNvPr id="50" name="Freeform: Shape 49">
            <a:extLst>
              <a:ext uri="{FF2B5EF4-FFF2-40B4-BE49-F238E27FC236}">
                <a16:creationId xmlns:a16="http://schemas.microsoft.com/office/drawing/2014/main" id="{3B716D4A-545D-4620-A509-47DB80ACE5A0}"/>
              </a:ext>
            </a:extLst>
          </p:cNvPr>
          <p:cNvSpPr/>
          <p:nvPr/>
        </p:nvSpPr>
        <p:spPr>
          <a:xfrm>
            <a:off x="-1000125" y="-781334"/>
            <a:ext cx="9534477" cy="5924833"/>
          </a:xfrm>
          <a:custGeom>
            <a:avLst/>
            <a:gdLst>
              <a:gd name="connsiteX0" fmla="*/ 1252315 w 9534477"/>
              <a:gd name="connsiteY0" fmla="*/ 1242756 h 5924833"/>
              <a:gd name="connsiteX1" fmla="*/ 1252315 w 9534477"/>
              <a:gd name="connsiteY1" fmla="*/ 4630353 h 5924833"/>
              <a:gd name="connsiteX2" fmla="*/ 5898767 w 9534477"/>
              <a:gd name="connsiteY2" fmla="*/ 4630353 h 5924833"/>
              <a:gd name="connsiteX3" fmla="*/ 5898767 w 9534477"/>
              <a:gd name="connsiteY3" fmla="*/ 1242756 h 5924833"/>
              <a:gd name="connsiteX4" fmla="*/ 0 w 9534477"/>
              <a:gd name="connsiteY4" fmla="*/ 0 h 5924833"/>
              <a:gd name="connsiteX5" fmla="*/ 9534477 w 9534477"/>
              <a:gd name="connsiteY5" fmla="*/ 0 h 5924833"/>
              <a:gd name="connsiteX6" fmla="*/ 9534477 w 9534477"/>
              <a:gd name="connsiteY6" fmla="*/ 5924833 h 5924833"/>
              <a:gd name="connsiteX7" fmla="*/ 0 w 9534477"/>
              <a:gd name="connsiteY7" fmla="*/ 5924833 h 59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4477" h="5924833">
                <a:moveTo>
                  <a:pt x="1252315" y="1242756"/>
                </a:moveTo>
                <a:lnTo>
                  <a:pt x="1252315" y="4630353"/>
                </a:lnTo>
                <a:lnTo>
                  <a:pt x="5898767" y="4630353"/>
                </a:lnTo>
                <a:lnTo>
                  <a:pt x="5898767" y="1242756"/>
                </a:lnTo>
                <a:close/>
                <a:moveTo>
                  <a:pt x="0" y="0"/>
                </a:moveTo>
                <a:lnTo>
                  <a:pt x="9534477" y="0"/>
                </a:lnTo>
                <a:lnTo>
                  <a:pt x="9534477" y="5924833"/>
                </a:lnTo>
                <a:lnTo>
                  <a:pt x="0" y="59248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 name="Frame 4">
            <a:extLst>
              <a:ext uri="{FF2B5EF4-FFF2-40B4-BE49-F238E27FC236}">
                <a16:creationId xmlns:a16="http://schemas.microsoft.com/office/drawing/2014/main" id="{27F556DD-8212-4337-AE15-7A882E789095}"/>
              </a:ext>
            </a:extLst>
          </p:cNvPr>
          <p:cNvSpPr/>
          <p:nvPr/>
        </p:nvSpPr>
        <p:spPr>
          <a:xfrm>
            <a:off x="84520" y="272826"/>
            <a:ext cx="4676998" cy="3417634"/>
          </a:xfrm>
          <a:prstGeom prst="frame">
            <a:avLst>
              <a:gd name="adj1" fmla="val 6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52" name="Straight Connector 51">
            <a:extLst>
              <a:ext uri="{FF2B5EF4-FFF2-40B4-BE49-F238E27FC236}">
                <a16:creationId xmlns:a16="http://schemas.microsoft.com/office/drawing/2014/main" id="{60DA35E6-30D2-400E-B13E-48035E4CA9B1}"/>
              </a:ext>
            </a:extLst>
          </p:cNvPr>
          <p:cNvCxnSpPr/>
          <p:nvPr/>
        </p:nvCxnSpPr>
        <p:spPr>
          <a:xfrm>
            <a:off x="5155442"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0A4234-6BE6-4EBF-8D4C-8E7312CFBC34}"/>
              </a:ext>
            </a:extLst>
          </p:cNvPr>
          <p:cNvSpPr txBox="1"/>
          <p:nvPr/>
        </p:nvSpPr>
        <p:spPr>
          <a:xfrm>
            <a:off x="9545136"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Memorability</a:t>
            </a:r>
            <a:endParaRPr lang="vi-VN" sz="4400" dirty="0">
              <a:solidFill>
                <a:schemeClr val="tx1"/>
              </a:solidFill>
              <a:latin typeface="Nunito" pitchFamily="2" charset="0"/>
            </a:endParaRPr>
          </a:p>
        </p:txBody>
      </p:sp>
      <p:sp>
        <p:nvSpPr>
          <p:cNvPr id="55" name="TextBox 54">
            <a:extLst>
              <a:ext uri="{FF2B5EF4-FFF2-40B4-BE49-F238E27FC236}">
                <a16:creationId xmlns:a16="http://schemas.microsoft.com/office/drawing/2014/main" id="{D6E5221A-A49E-4AD3-A75F-34097CCE067C}"/>
              </a:ext>
            </a:extLst>
          </p:cNvPr>
          <p:cNvSpPr txBox="1"/>
          <p:nvPr/>
        </p:nvSpPr>
        <p:spPr>
          <a:xfrm>
            <a:off x="9618997" y="1476200"/>
            <a:ext cx="3636230" cy="830997"/>
          </a:xfrm>
          <a:prstGeom prst="rect">
            <a:avLst/>
          </a:prstGeom>
          <a:noFill/>
        </p:spPr>
        <p:txBody>
          <a:bodyPr wrap="square">
            <a:spAutoFit/>
          </a:bodyPr>
          <a:lstStyle/>
          <a:p>
            <a:pPr algn="just"/>
            <a:r>
              <a:rPr lang="en-US" sz="1600" dirty="0">
                <a:solidFill>
                  <a:schemeClr val="tx1"/>
                </a:solidFill>
                <a:latin typeface="Nunito" pitchFamily="2" charset="0"/>
              </a:rPr>
              <a:t>When users return to the design after a period of not using it, how easily can they re-establish proficiency?</a:t>
            </a:r>
            <a:endParaRPr lang="vi-VN" sz="1600" dirty="0">
              <a:solidFill>
                <a:schemeClr val="tx1"/>
              </a:solidFill>
              <a:latin typeface="Nunito" pitchFamily="2" charset="0"/>
            </a:endParaRPr>
          </a:p>
        </p:txBody>
      </p:sp>
      <p:sp>
        <p:nvSpPr>
          <p:cNvPr id="18" name="TextBox 17">
            <a:extLst>
              <a:ext uri="{FF2B5EF4-FFF2-40B4-BE49-F238E27FC236}">
                <a16:creationId xmlns:a16="http://schemas.microsoft.com/office/drawing/2014/main" id="{F5CA9813-C523-4A77-85D3-293D07A22678}"/>
              </a:ext>
            </a:extLst>
          </p:cNvPr>
          <p:cNvSpPr txBox="1"/>
          <p:nvPr/>
        </p:nvSpPr>
        <p:spPr>
          <a:xfrm>
            <a:off x="4993753"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Errors</a:t>
            </a:r>
            <a:endParaRPr lang="vi-VN" sz="4400" dirty="0">
              <a:solidFill>
                <a:schemeClr val="tx1"/>
              </a:solidFill>
              <a:latin typeface="Nunito" pitchFamily="2" charset="0"/>
            </a:endParaRPr>
          </a:p>
        </p:txBody>
      </p:sp>
      <p:sp>
        <p:nvSpPr>
          <p:cNvPr id="19" name="TextBox 18">
            <a:extLst>
              <a:ext uri="{FF2B5EF4-FFF2-40B4-BE49-F238E27FC236}">
                <a16:creationId xmlns:a16="http://schemas.microsoft.com/office/drawing/2014/main" id="{7645C08A-055E-46FE-80C2-62209BF6FD44}"/>
              </a:ext>
            </a:extLst>
          </p:cNvPr>
          <p:cNvSpPr txBox="1"/>
          <p:nvPr/>
        </p:nvSpPr>
        <p:spPr>
          <a:xfrm>
            <a:off x="5067614" y="1476200"/>
            <a:ext cx="3636230" cy="1077218"/>
          </a:xfrm>
          <a:prstGeom prst="rect">
            <a:avLst/>
          </a:prstGeom>
          <a:noFill/>
        </p:spPr>
        <p:txBody>
          <a:bodyPr wrap="square">
            <a:spAutoFit/>
          </a:bodyPr>
          <a:lstStyle/>
          <a:p>
            <a:pPr algn="just"/>
            <a:r>
              <a:rPr lang="en-US" sz="1600" dirty="0">
                <a:solidFill>
                  <a:schemeClr val="tx1"/>
                </a:solidFill>
                <a:latin typeface="Nunito" pitchFamily="2" charset="0"/>
              </a:rPr>
              <a:t>How many errors do users make, how severe are these errors, and how easily can they recover from the errors?</a:t>
            </a:r>
            <a:endParaRPr lang="vi-VN" sz="1600" dirty="0">
              <a:solidFill>
                <a:schemeClr val="tx1"/>
              </a:solidFill>
              <a:latin typeface="Nunito" pitchFamily="2" charset="0"/>
            </a:endParaRPr>
          </a:p>
        </p:txBody>
      </p:sp>
    </p:spTree>
    <p:extLst>
      <p:ext uri="{BB962C8B-B14F-4D97-AF65-F5344CB8AC3E}">
        <p14:creationId xmlns:p14="http://schemas.microsoft.com/office/powerpoint/2010/main" val="422873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37CCEC0F-5E79-48CE-85F6-EEFD9D6EC93D}"/>
              </a:ext>
            </a:extLst>
          </p:cNvPr>
          <p:cNvSpPr/>
          <p:nvPr/>
        </p:nvSpPr>
        <p:spPr>
          <a:xfrm>
            <a:off x="3235253" y="-1471613"/>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471614"/>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24">
            <a:extLst>
              <a:ext uri="{FF2B5EF4-FFF2-40B4-BE49-F238E27FC236}">
                <a16:creationId xmlns:a16="http://schemas.microsoft.com/office/drawing/2014/main" id="{EB57631E-2197-415D-B5B4-16DCBC7DD3F9}"/>
              </a:ext>
            </a:extLst>
          </p:cNvPr>
          <p:cNvSpPr/>
          <p:nvPr/>
        </p:nvSpPr>
        <p:spPr>
          <a:xfrm>
            <a:off x="9008562" y="272826"/>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Ảnh lưu trữ miễn phí về công nghệ hiện đại, Facebook, Internet">
            <a:extLst>
              <a:ext uri="{FF2B5EF4-FFF2-40B4-BE49-F238E27FC236}">
                <a16:creationId xmlns:a16="http://schemas.microsoft.com/office/drawing/2014/main" id="{4E3B97BD-A93B-4359-8161-5CB2BE2467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5263" y="6677879"/>
            <a:ext cx="5943600" cy="3481928"/>
          </a:xfrm>
          <a:prstGeom prst="rect">
            <a:avLst/>
          </a:prstGeom>
          <a:noFill/>
          <a:ln>
            <a:noFill/>
          </a:ln>
        </p:spPr>
      </p:pic>
      <p:pic>
        <p:nvPicPr>
          <p:cNvPr id="20" name="Picture 19" descr="jevelin designer website template">
            <a:extLst>
              <a:ext uri="{FF2B5EF4-FFF2-40B4-BE49-F238E27FC236}">
                <a16:creationId xmlns:a16="http://schemas.microsoft.com/office/drawing/2014/main" id="{65DEB44E-E267-4C5F-AF68-D3B6CB328D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4472" y="917622"/>
            <a:ext cx="6018492" cy="4393811"/>
          </a:xfrm>
          <a:prstGeom prst="rect">
            <a:avLst/>
          </a:prstGeom>
          <a:noFill/>
          <a:ln>
            <a:noFill/>
          </a:ln>
        </p:spPr>
      </p:pic>
      <p:sp>
        <p:nvSpPr>
          <p:cNvPr id="50" name="Freeform: Shape 49">
            <a:extLst>
              <a:ext uri="{FF2B5EF4-FFF2-40B4-BE49-F238E27FC236}">
                <a16:creationId xmlns:a16="http://schemas.microsoft.com/office/drawing/2014/main" id="{3B716D4A-545D-4620-A509-47DB80ACE5A0}"/>
              </a:ext>
            </a:extLst>
          </p:cNvPr>
          <p:cNvSpPr/>
          <p:nvPr/>
        </p:nvSpPr>
        <p:spPr>
          <a:xfrm>
            <a:off x="-1000125" y="-220224"/>
            <a:ext cx="9534477" cy="5924833"/>
          </a:xfrm>
          <a:custGeom>
            <a:avLst/>
            <a:gdLst>
              <a:gd name="connsiteX0" fmla="*/ 1252315 w 9534477"/>
              <a:gd name="connsiteY0" fmla="*/ 1242756 h 5924833"/>
              <a:gd name="connsiteX1" fmla="*/ 1252315 w 9534477"/>
              <a:gd name="connsiteY1" fmla="*/ 4630353 h 5924833"/>
              <a:gd name="connsiteX2" fmla="*/ 5898767 w 9534477"/>
              <a:gd name="connsiteY2" fmla="*/ 4630353 h 5924833"/>
              <a:gd name="connsiteX3" fmla="*/ 5898767 w 9534477"/>
              <a:gd name="connsiteY3" fmla="*/ 1242756 h 5924833"/>
              <a:gd name="connsiteX4" fmla="*/ 0 w 9534477"/>
              <a:gd name="connsiteY4" fmla="*/ 0 h 5924833"/>
              <a:gd name="connsiteX5" fmla="*/ 9534477 w 9534477"/>
              <a:gd name="connsiteY5" fmla="*/ 0 h 5924833"/>
              <a:gd name="connsiteX6" fmla="*/ 9534477 w 9534477"/>
              <a:gd name="connsiteY6" fmla="*/ 5924833 h 5924833"/>
              <a:gd name="connsiteX7" fmla="*/ 0 w 9534477"/>
              <a:gd name="connsiteY7" fmla="*/ 5924833 h 59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4477" h="5924833">
                <a:moveTo>
                  <a:pt x="1252315" y="1242756"/>
                </a:moveTo>
                <a:lnTo>
                  <a:pt x="1252315" y="4630353"/>
                </a:lnTo>
                <a:lnTo>
                  <a:pt x="5898767" y="4630353"/>
                </a:lnTo>
                <a:lnTo>
                  <a:pt x="5898767" y="1242756"/>
                </a:lnTo>
                <a:close/>
                <a:moveTo>
                  <a:pt x="0" y="0"/>
                </a:moveTo>
                <a:lnTo>
                  <a:pt x="9534477" y="0"/>
                </a:lnTo>
                <a:lnTo>
                  <a:pt x="9534477" y="5924833"/>
                </a:lnTo>
                <a:lnTo>
                  <a:pt x="0" y="592483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 name="Frame 4">
            <a:extLst>
              <a:ext uri="{FF2B5EF4-FFF2-40B4-BE49-F238E27FC236}">
                <a16:creationId xmlns:a16="http://schemas.microsoft.com/office/drawing/2014/main" id="{27F556DD-8212-4337-AE15-7A882E789095}"/>
              </a:ext>
            </a:extLst>
          </p:cNvPr>
          <p:cNvSpPr/>
          <p:nvPr/>
        </p:nvSpPr>
        <p:spPr>
          <a:xfrm flipV="1">
            <a:off x="93203" y="1214126"/>
            <a:ext cx="4676998" cy="3419856"/>
          </a:xfrm>
          <a:prstGeom prst="frame">
            <a:avLst>
              <a:gd name="adj1" fmla="val 681"/>
            </a:avLst>
          </a:prstGeom>
          <a:ln>
            <a:solidFill>
              <a:srgbClr val="479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52" name="Straight Connector 51">
            <a:extLst>
              <a:ext uri="{FF2B5EF4-FFF2-40B4-BE49-F238E27FC236}">
                <a16:creationId xmlns:a16="http://schemas.microsoft.com/office/drawing/2014/main" id="{60DA35E6-30D2-400E-B13E-48035E4CA9B1}"/>
              </a:ext>
            </a:extLst>
          </p:cNvPr>
          <p:cNvCxnSpPr/>
          <p:nvPr/>
        </p:nvCxnSpPr>
        <p:spPr>
          <a:xfrm>
            <a:off x="5155442"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CA9813-C523-4A77-85D3-293D07A22678}"/>
              </a:ext>
            </a:extLst>
          </p:cNvPr>
          <p:cNvSpPr txBox="1"/>
          <p:nvPr/>
        </p:nvSpPr>
        <p:spPr>
          <a:xfrm>
            <a:off x="10012404" y="616719"/>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Errors</a:t>
            </a:r>
            <a:endParaRPr lang="vi-VN" sz="4400" dirty="0">
              <a:solidFill>
                <a:schemeClr val="tx1"/>
              </a:solidFill>
              <a:latin typeface="Nunito" pitchFamily="2" charset="0"/>
            </a:endParaRPr>
          </a:p>
        </p:txBody>
      </p:sp>
      <p:sp>
        <p:nvSpPr>
          <p:cNvPr id="19" name="TextBox 18">
            <a:extLst>
              <a:ext uri="{FF2B5EF4-FFF2-40B4-BE49-F238E27FC236}">
                <a16:creationId xmlns:a16="http://schemas.microsoft.com/office/drawing/2014/main" id="{7645C08A-055E-46FE-80C2-62209BF6FD44}"/>
              </a:ext>
            </a:extLst>
          </p:cNvPr>
          <p:cNvSpPr txBox="1"/>
          <p:nvPr/>
        </p:nvSpPr>
        <p:spPr>
          <a:xfrm>
            <a:off x="10086265" y="1476200"/>
            <a:ext cx="3636230" cy="1077218"/>
          </a:xfrm>
          <a:prstGeom prst="rect">
            <a:avLst/>
          </a:prstGeom>
          <a:noFill/>
        </p:spPr>
        <p:txBody>
          <a:bodyPr wrap="square">
            <a:spAutoFit/>
          </a:bodyPr>
          <a:lstStyle/>
          <a:p>
            <a:pPr algn="just"/>
            <a:r>
              <a:rPr lang="en-US" sz="1600" dirty="0">
                <a:solidFill>
                  <a:schemeClr val="tx1"/>
                </a:solidFill>
                <a:latin typeface="Nunito" pitchFamily="2" charset="0"/>
              </a:rPr>
              <a:t>How many errors do users make, how severe are these errors, and how easily can they recover from the errors?</a:t>
            </a:r>
            <a:endParaRPr lang="vi-VN" sz="1600" dirty="0">
              <a:solidFill>
                <a:schemeClr val="tx1"/>
              </a:solidFill>
              <a:latin typeface="Nunito" pitchFamily="2" charset="0"/>
            </a:endParaRPr>
          </a:p>
        </p:txBody>
      </p:sp>
      <p:sp>
        <p:nvSpPr>
          <p:cNvPr id="21" name="TextBox 20">
            <a:extLst>
              <a:ext uri="{FF2B5EF4-FFF2-40B4-BE49-F238E27FC236}">
                <a16:creationId xmlns:a16="http://schemas.microsoft.com/office/drawing/2014/main" id="{E0825394-7306-47B6-956A-7D6D5A790C68}"/>
              </a:ext>
            </a:extLst>
          </p:cNvPr>
          <p:cNvSpPr txBox="1"/>
          <p:nvPr/>
        </p:nvSpPr>
        <p:spPr>
          <a:xfrm>
            <a:off x="5412908" y="631278"/>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Satisfaction</a:t>
            </a:r>
            <a:endParaRPr lang="vi-VN" sz="4400" dirty="0">
              <a:solidFill>
                <a:schemeClr val="tx1"/>
              </a:solidFill>
              <a:latin typeface="Nunito" pitchFamily="2" charset="0"/>
            </a:endParaRPr>
          </a:p>
        </p:txBody>
      </p:sp>
      <p:sp>
        <p:nvSpPr>
          <p:cNvPr id="22" name="TextBox 21">
            <a:extLst>
              <a:ext uri="{FF2B5EF4-FFF2-40B4-BE49-F238E27FC236}">
                <a16:creationId xmlns:a16="http://schemas.microsoft.com/office/drawing/2014/main" id="{E9278291-5854-4859-8675-CB4F9A7F4D05}"/>
              </a:ext>
            </a:extLst>
          </p:cNvPr>
          <p:cNvSpPr txBox="1"/>
          <p:nvPr/>
        </p:nvSpPr>
        <p:spPr>
          <a:xfrm>
            <a:off x="5486769" y="1490759"/>
            <a:ext cx="3047583" cy="584775"/>
          </a:xfrm>
          <a:prstGeom prst="rect">
            <a:avLst/>
          </a:prstGeom>
          <a:noFill/>
        </p:spPr>
        <p:txBody>
          <a:bodyPr wrap="square">
            <a:spAutoFit/>
          </a:bodyPr>
          <a:lstStyle/>
          <a:p>
            <a:pPr algn="just"/>
            <a:r>
              <a:rPr lang="en-US" sz="1600" dirty="0">
                <a:solidFill>
                  <a:schemeClr val="tx1"/>
                </a:solidFill>
                <a:latin typeface="Nunito" pitchFamily="2" charset="0"/>
              </a:rPr>
              <a:t>How pleasant is it to use the design?</a:t>
            </a:r>
            <a:endParaRPr lang="vi-VN" sz="1600" dirty="0">
              <a:solidFill>
                <a:schemeClr val="tx1"/>
              </a:solidFill>
              <a:latin typeface="Nunito" pitchFamily="2" charset="0"/>
            </a:endParaRPr>
          </a:p>
        </p:txBody>
      </p:sp>
      <p:grpSp>
        <p:nvGrpSpPr>
          <p:cNvPr id="25" name="Group 24">
            <a:extLst>
              <a:ext uri="{FF2B5EF4-FFF2-40B4-BE49-F238E27FC236}">
                <a16:creationId xmlns:a16="http://schemas.microsoft.com/office/drawing/2014/main" id="{383C81FA-77F9-40BC-9E0F-4C1AC3D6F197}"/>
              </a:ext>
            </a:extLst>
          </p:cNvPr>
          <p:cNvGrpSpPr/>
          <p:nvPr/>
        </p:nvGrpSpPr>
        <p:grpSpPr>
          <a:xfrm>
            <a:off x="-19144770" y="-2836362"/>
            <a:ext cx="18387677" cy="11122577"/>
            <a:chOff x="-15343454" y="-1926106"/>
            <a:chExt cx="18387677" cy="11122577"/>
          </a:xfrm>
        </p:grpSpPr>
        <p:sp>
          <p:nvSpPr>
            <p:cNvPr id="26" name="Parallelogram 25">
              <a:extLst>
                <a:ext uri="{FF2B5EF4-FFF2-40B4-BE49-F238E27FC236}">
                  <a16:creationId xmlns:a16="http://schemas.microsoft.com/office/drawing/2014/main" id="{448D9A98-FCF2-4299-9916-A5D002C31743}"/>
                </a:ext>
              </a:extLst>
            </p:cNvPr>
            <p:cNvSpPr/>
            <p:nvPr/>
          </p:nvSpPr>
          <p:spPr>
            <a:xfrm rot="10800000" flipH="1">
              <a:off x="-7496856" y="-1859458"/>
              <a:ext cx="10541079" cy="11055929"/>
            </a:xfrm>
            <a:prstGeom prst="parallelogram">
              <a:avLst>
                <a:gd name="adj" fmla="val 2512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a:extLst>
                <a:ext uri="{FF2B5EF4-FFF2-40B4-BE49-F238E27FC236}">
                  <a16:creationId xmlns:a16="http://schemas.microsoft.com/office/drawing/2014/main" id="{37037E02-7D57-4058-BE75-AD33F7677080}"/>
                </a:ext>
              </a:extLst>
            </p:cNvPr>
            <p:cNvSpPr/>
            <p:nvPr/>
          </p:nvSpPr>
          <p:spPr>
            <a:xfrm>
              <a:off x="-9642764" y="-1870364"/>
              <a:ext cx="9435033" cy="11055928"/>
            </a:xfrm>
            <a:prstGeom prst="parallelogram">
              <a:avLst>
                <a:gd name="adj" fmla="val 4421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2D7DE811-F3C9-436B-886B-8D66C0320D2A}"/>
                </a:ext>
              </a:extLst>
            </p:cNvPr>
            <p:cNvSpPr/>
            <p:nvPr/>
          </p:nvSpPr>
          <p:spPr>
            <a:xfrm>
              <a:off x="-15343454" y="-1926106"/>
              <a:ext cx="10064871" cy="11055928"/>
            </a:xfrm>
            <a:prstGeom prst="parallelogram">
              <a:avLst>
                <a:gd name="adj" fmla="val 305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Frame 30">
            <a:extLst>
              <a:ext uri="{FF2B5EF4-FFF2-40B4-BE49-F238E27FC236}">
                <a16:creationId xmlns:a16="http://schemas.microsoft.com/office/drawing/2014/main" id="{F4844FBF-1535-42A4-B844-A292FBE75F2F}"/>
              </a:ext>
            </a:extLst>
          </p:cNvPr>
          <p:cNvSpPr/>
          <p:nvPr/>
        </p:nvSpPr>
        <p:spPr>
          <a:xfrm rot="811980">
            <a:off x="-1147309" y="-10904993"/>
            <a:ext cx="3886200" cy="3886200"/>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971EEB01-E897-4DF9-93FF-FEE967200BD1}"/>
              </a:ext>
            </a:extLst>
          </p:cNvPr>
          <p:cNvPicPr>
            <a:picLocks noChangeAspect="1"/>
          </p:cNvPicPr>
          <p:nvPr/>
        </p:nvPicPr>
        <p:blipFill>
          <a:blip r:embed="rId4"/>
          <a:srcRect r="671" b="28786"/>
          <a:stretch>
            <a:fillRect/>
          </a:stretch>
        </p:blipFill>
        <p:spPr>
          <a:xfrm rot="9941205">
            <a:off x="-1630689" y="-11409681"/>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33" name="Rectangle 32">
            <a:extLst>
              <a:ext uri="{FF2B5EF4-FFF2-40B4-BE49-F238E27FC236}">
                <a16:creationId xmlns:a16="http://schemas.microsoft.com/office/drawing/2014/main" id="{DD995022-95BE-4526-B4DE-A370E5E5823A}"/>
              </a:ext>
            </a:extLst>
          </p:cNvPr>
          <p:cNvSpPr>
            <a:spLocks noChangeAspect="1"/>
          </p:cNvSpPr>
          <p:nvPr/>
        </p:nvSpPr>
        <p:spPr>
          <a:xfrm rot="5950382">
            <a:off x="5814630" y="-8005490"/>
            <a:ext cx="2659361" cy="26593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FAD9C70-4DF7-4091-8566-BC3C9E177E7F}"/>
              </a:ext>
            </a:extLst>
          </p:cNvPr>
          <p:cNvSpPr>
            <a:spLocks noChangeAspect="1"/>
          </p:cNvSpPr>
          <p:nvPr/>
        </p:nvSpPr>
        <p:spPr>
          <a:xfrm rot="4292271">
            <a:off x="6136557" y="-8034977"/>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BCC9B3-F7F2-4929-97EE-A6ABC7EFCBDE}"/>
              </a:ext>
            </a:extLst>
          </p:cNvPr>
          <p:cNvSpPr/>
          <p:nvPr/>
        </p:nvSpPr>
        <p:spPr>
          <a:xfrm rot="17695822">
            <a:off x="4709702" y="7123362"/>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43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1111E-6 4.44444E-6 L -1.11111E-6 -0.10926 " pathEditMode="relative" rAng="0" ptsTypes="AA">
                                      <p:cBhvr>
                                        <p:cTn id="6" dur="2000" fill="hold"/>
                                        <p:tgtEl>
                                          <p:spTgt spid="20"/>
                                        </p:tgtEl>
                                        <p:attrNameLst>
                                          <p:attrName>ppt_x</p:attrName>
                                          <p:attrName>ppt_y</p:attrName>
                                        </p:attrNameLst>
                                      </p:cBhvr>
                                      <p:rCtr x="0"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4">
            <a:extLst>
              <a:ext uri="{FF2B5EF4-FFF2-40B4-BE49-F238E27FC236}">
                <a16:creationId xmlns:a16="http://schemas.microsoft.com/office/drawing/2014/main" id="{EB57631E-2197-415D-B5B4-16DCBC7DD3F9}"/>
              </a:ext>
            </a:extLst>
          </p:cNvPr>
          <p:cNvSpPr/>
          <p:nvPr/>
        </p:nvSpPr>
        <p:spPr>
          <a:xfrm>
            <a:off x="22665165" y="272826"/>
            <a:ext cx="270932" cy="953609"/>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jevelin designer website template">
            <a:extLst>
              <a:ext uri="{FF2B5EF4-FFF2-40B4-BE49-F238E27FC236}">
                <a16:creationId xmlns:a16="http://schemas.microsoft.com/office/drawing/2014/main" id="{65DEB44E-E267-4C5F-AF68-D3B6CB328D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92131" y="374844"/>
            <a:ext cx="6018492" cy="4393811"/>
          </a:xfrm>
          <a:prstGeom prst="rect">
            <a:avLst/>
          </a:prstGeom>
          <a:noFill/>
          <a:ln>
            <a:noFill/>
          </a:ln>
        </p:spPr>
      </p:pic>
      <p:sp>
        <p:nvSpPr>
          <p:cNvPr id="50" name="Freeform: Shape 49">
            <a:extLst>
              <a:ext uri="{FF2B5EF4-FFF2-40B4-BE49-F238E27FC236}">
                <a16:creationId xmlns:a16="http://schemas.microsoft.com/office/drawing/2014/main" id="{3B716D4A-545D-4620-A509-47DB80ACE5A0}"/>
              </a:ext>
            </a:extLst>
          </p:cNvPr>
          <p:cNvSpPr/>
          <p:nvPr/>
        </p:nvSpPr>
        <p:spPr>
          <a:xfrm>
            <a:off x="12656478" y="-220224"/>
            <a:ext cx="9534477" cy="5924833"/>
          </a:xfrm>
          <a:custGeom>
            <a:avLst/>
            <a:gdLst>
              <a:gd name="connsiteX0" fmla="*/ 1252315 w 9534477"/>
              <a:gd name="connsiteY0" fmla="*/ 1242756 h 5924833"/>
              <a:gd name="connsiteX1" fmla="*/ 1252315 w 9534477"/>
              <a:gd name="connsiteY1" fmla="*/ 4630353 h 5924833"/>
              <a:gd name="connsiteX2" fmla="*/ 5898767 w 9534477"/>
              <a:gd name="connsiteY2" fmla="*/ 4630353 h 5924833"/>
              <a:gd name="connsiteX3" fmla="*/ 5898767 w 9534477"/>
              <a:gd name="connsiteY3" fmla="*/ 1242756 h 5924833"/>
              <a:gd name="connsiteX4" fmla="*/ 0 w 9534477"/>
              <a:gd name="connsiteY4" fmla="*/ 0 h 5924833"/>
              <a:gd name="connsiteX5" fmla="*/ 9534477 w 9534477"/>
              <a:gd name="connsiteY5" fmla="*/ 0 h 5924833"/>
              <a:gd name="connsiteX6" fmla="*/ 9534477 w 9534477"/>
              <a:gd name="connsiteY6" fmla="*/ 5924833 h 5924833"/>
              <a:gd name="connsiteX7" fmla="*/ 0 w 9534477"/>
              <a:gd name="connsiteY7" fmla="*/ 5924833 h 592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34477" h="5924833">
                <a:moveTo>
                  <a:pt x="1252315" y="1242756"/>
                </a:moveTo>
                <a:lnTo>
                  <a:pt x="1252315" y="4630353"/>
                </a:lnTo>
                <a:lnTo>
                  <a:pt x="5898767" y="4630353"/>
                </a:lnTo>
                <a:lnTo>
                  <a:pt x="5898767" y="1242756"/>
                </a:lnTo>
                <a:close/>
                <a:moveTo>
                  <a:pt x="0" y="0"/>
                </a:moveTo>
                <a:lnTo>
                  <a:pt x="9534477" y="0"/>
                </a:lnTo>
                <a:lnTo>
                  <a:pt x="9534477" y="5924833"/>
                </a:lnTo>
                <a:lnTo>
                  <a:pt x="0" y="592483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5" name="Frame 4">
            <a:extLst>
              <a:ext uri="{FF2B5EF4-FFF2-40B4-BE49-F238E27FC236}">
                <a16:creationId xmlns:a16="http://schemas.microsoft.com/office/drawing/2014/main" id="{27F556DD-8212-4337-AE15-7A882E789095}"/>
              </a:ext>
            </a:extLst>
          </p:cNvPr>
          <p:cNvSpPr/>
          <p:nvPr/>
        </p:nvSpPr>
        <p:spPr>
          <a:xfrm flipV="1">
            <a:off x="13749806" y="1214126"/>
            <a:ext cx="4676998" cy="3419856"/>
          </a:xfrm>
          <a:prstGeom prst="frame">
            <a:avLst>
              <a:gd name="adj1" fmla="val 681"/>
            </a:avLst>
          </a:prstGeom>
          <a:ln>
            <a:solidFill>
              <a:srgbClr val="4794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52" name="Straight Connector 51">
            <a:extLst>
              <a:ext uri="{FF2B5EF4-FFF2-40B4-BE49-F238E27FC236}">
                <a16:creationId xmlns:a16="http://schemas.microsoft.com/office/drawing/2014/main" id="{60DA35E6-30D2-400E-B13E-48035E4CA9B1}"/>
              </a:ext>
            </a:extLst>
          </p:cNvPr>
          <p:cNvCxnSpPr/>
          <p:nvPr/>
        </p:nvCxnSpPr>
        <p:spPr>
          <a:xfrm>
            <a:off x="12057788" y="1386160"/>
            <a:ext cx="12249639"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825394-7306-47B6-956A-7D6D5A790C68}"/>
              </a:ext>
            </a:extLst>
          </p:cNvPr>
          <p:cNvSpPr txBox="1"/>
          <p:nvPr/>
        </p:nvSpPr>
        <p:spPr>
          <a:xfrm>
            <a:off x="19069511" y="631278"/>
            <a:ext cx="10610850" cy="769441"/>
          </a:xfrm>
          <a:prstGeom prst="rect">
            <a:avLst/>
          </a:prstGeom>
          <a:noFill/>
        </p:spPr>
        <p:txBody>
          <a:bodyPr wrap="square">
            <a:spAutoFit/>
          </a:bodyPr>
          <a:lstStyle/>
          <a:p>
            <a:r>
              <a:rPr lang="vi-VN" sz="4400" dirty="0">
                <a:solidFill>
                  <a:schemeClr val="tx1"/>
                </a:solidFill>
                <a:effectLst/>
                <a:latin typeface="Nunito" pitchFamily="2" charset="0"/>
                <a:ea typeface="Times New Roman" panose="02020603050405020304" pitchFamily="18" charset="0"/>
                <a:cs typeface="Arial" panose="020B0604020202020204" pitchFamily="34" charset="0"/>
              </a:rPr>
              <a:t>Satisfaction</a:t>
            </a:r>
            <a:endParaRPr lang="vi-VN" sz="4400" dirty="0">
              <a:solidFill>
                <a:schemeClr val="tx1"/>
              </a:solidFill>
              <a:latin typeface="Nunito" pitchFamily="2" charset="0"/>
            </a:endParaRPr>
          </a:p>
        </p:txBody>
      </p:sp>
      <p:sp>
        <p:nvSpPr>
          <p:cNvPr id="22" name="TextBox 21">
            <a:extLst>
              <a:ext uri="{FF2B5EF4-FFF2-40B4-BE49-F238E27FC236}">
                <a16:creationId xmlns:a16="http://schemas.microsoft.com/office/drawing/2014/main" id="{E9278291-5854-4859-8675-CB4F9A7F4D05}"/>
              </a:ext>
            </a:extLst>
          </p:cNvPr>
          <p:cNvSpPr txBox="1"/>
          <p:nvPr/>
        </p:nvSpPr>
        <p:spPr>
          <a:xfrm>
            <a:off x="19143372" y="1490759"/>
            <a:ext cx="3047583" cy="584775"/>
          </a:xfrm>
          <a:prstGeom prst="rect">
            <a:avLst/>
          </a:prstGeom>
          <a:noFill/>
        </p:spPr>
        <p:txBody>
          <a:bodyPr wrap="square">
            <a:spAutoFit/>
          </a:bodyPr>
          <a:lstStyle/>
          <a:p>
            <a:pPr algn="just"/>
            <a:r>
              <a:rPr lang="en-US" sz="1600" dirty="0">
                <a:solidFill>
                  <a:schemeClr val="tx1"/>
                </a:solidFill>
                <a:latin typeface="Nunito" pitchFamily="2" charset="0"/>
              </a:rPr>
              <a:t>How pleasant is it to use the design?</a:t>
            </a:r>
            <a:endParaRPr lang="vi-VN" sz="1600" dirty="0">
              <a:solidFill>
                <a:schemeClr val="tx1"/>
              </a:solidFill>
              <a:latin typeface="Nunito" pitchFamily="2" charset="0"/>
            </a:endParaRPr>
          </a:p>
        </p:txBody>
      </p:sp>
      <p:grpSp>
        <p:nvGrpSpPr>
          <p:cNvPr id="25" name="Group 24">
            <a:extLst>
              <a:ext uri="{FF2B5EF4-FFF2-40B4-BE49-F238E27FC236}">
                <a16:creationId xmlns:a16="http://schemas.microsoft.com/office/drawing/2014/main" id="{CC9E0AD4-9E11-402A-8D08-77D6C44E477F}"/>
              </a:ext>
            </a:extLst>
          </p:cNvPr>
          <p:cNvGrpSpPr/>
          <p:nvPr/>
        </p:nvGrpSpPr>
        <p:grpSpPr>
          <a:xfrm>
            <a:off x="11473324" y="-2836362"/>
            <a:ext cx="18387677" cy="11122577"/>
            <a:chOff x="-15343454" y="-1926106"/>
            <a:chExt cx="18387677" cy="11122577"/>
          </a:xfrm>
        </p:grpSpPr>
        <p:sp>
          <p:nvSpPr>
            <p:cNvPr id="26" name="Parallelogram 25">
              <a:extLst>
                <a:ext uri="{FF2B5EF4-FFF2-40B4-BE49-F238E27FC236}">
                  <a16:creationId xmlns:a16="http://schemas.microsoft.com/office/drawing/2014/main" id="{90D9A5E9-DF52-45DF-80E8-E73D023F3380}"/>
                </a:ext>
              </a:extLst>
            </p:cNvPr>
            <p:cNvSpPr/>
            <p:nvPr/>
          </p:nvSpPr>
          <p:spPr>
            <a:xfrm rot="10800000" flipH="1">
              <a:off x="-7496856" y="-1859458"/>
              <a:ext cx="10541079" cy="11055929"/>
            </a:xfrm>
            <a:prstGeom prst="parallelogram">
              <a:avLst>
                <a:gd name="adj" fmla="val 2512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a:extLst>
                <a:ext uri="{FF2B5EF4-FFF2-40B4-BE49-F238E27FC236}">
                  <a16:creationId xmlns:a16="http://schemas.microsoft.com/office/drawing/2014/main" id="{1EFCD1F8-3F05-4ABD-9745-A1EF07B8D5BC}"/>
                </a:ext>
              </a:extLst>
            </p:cNvPr>
            <p:cNvSpPr/>
            <p:nvPr/>
          </p:nvSpPr>
          <p:spPr>
            <a:xfrm>
              <a:off x="-9642764" y="-1870364"/>
              <a:ext cx="9435033" cy="11055928"/>
            </a:xfrm>
            <a:prstGeom prst="parallelogram">
              <a:avLst>
                <a:gd name="adj" fmla="val 4421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02122186-CA82-4EDD-BC81-905159F8D15F}"/>
                </a:ext>
              </a:extLst>
            </p:cNvPr>
            <p:cNvSpPr/>
            <p:nvPr/>
          </p:nvSpPr>
          <p:spPr>
            <a:xfrm>
              <a:off x="-15343454" y="-1926106"/>
              <a:ext cx="10064871" cy="11055928"/>
            </a:xfrm>
            <a:prstGeom prst="parallelogram">
              <a:avLst>
                <a:gd name="adj" fmla="val 305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E589C8A0-62E1-4C51-84EF-6BA12CE0294C}"/>
              </a:ext>
            </a:extLst>
          </p:cNvPr>
          <p:cNvSpPr/>
          <p:nvPr/>
        </p:nvSpPr>
        <p:spPr>
          <a:xfrm rot="19709080">
            <a:off x="2234440" y="4356119"/>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p:nvPr/>
        </p:nvSpPr>
        <p:spPr>
          <a:xfrm rot="2760043">
            <a:off x="-859060" y="155740"/>
            <a:ext cx="3886200" cy="3886200"/>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2700000">
            <a:off x="5814629" y="-1823973"/>
            <a:ext cx="2659361" cy="26593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2700000">
            <a:off x="6136556" y="-1853460"/>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39F1A412-518A-4A63-87C3-8AC7EB619081}"/>
              </a:ext>
            </a:extLst>
          </p:cNvPr>
          <p:cNvSpPr/>
          <p:nvPr/>
        </p:nvSpPr>
        <p:spPr>
          <a:xfrm rot="16200000">
            <a:off x="14542841" y="3397635"/>
            <a:ext cx="1267307" cy="1330037"/>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F8A6D514-EEF5-443D-8956-8F06AABA8C90}"/>
              </a:ext>
            </a:extLst>
          </p:cNvPr>
          <p:cNvSpPr/>
          <p:nvPr/>
        </p:nvSpPr>
        <p:spPr>
          <a:xfrm rot="16200000">
            <a:off x="12825908" y="5161393"/>
            <a:ext cx="1267307" cy="1330037"/>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3"/>
          <a:srcRect r="671" b="28786"/>
          <a:stretch>
            <a:fillRect/>
          </a:stretch>
        </p:blipFill>
        <p:spPr>
          <a:xfrm>
            <a:off x="-1342440" y="-348948"/>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3831661" y="1359863"/>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Why Usability is so important ?</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3875950" y="2157119"/>
            <a:ext cx="4951153" cy="2496324"/>
          </a:xfrm>
          <a:prstGeom prst="rect">
            <a:avLst/>
          </a:prstGeom>
          <a:noFill/>
        </p:spPr>
        <p:txBody>
          <a:bodyPr wrap="square">
            <a:spAutoFit/>
          </a:bodyPr>
          <a:lstStyle/>
          <a:p>
            <a:pPr marL="0" marR="0">
              <a:lnSpc>
                <a:spcPct val="107000"/>
              </a:lnSpc>
              <a:spcBef>
                <a:spcPts val="0"/>
              </a:spcBef>
              <a:spcAft>
                <a:spcPts val="800"/>
              </a:spcAft>
            </a:pPr>
            <a:r>
              <a:rPr lang="vi-VN" dirty="0">
                <a:solidFill>
                  <a:srgbClr val="333333"/>
                </a:solidFill>
                <a:effectLst/>
                <a:latin typeface="Nunito" pitchFamily="2" charset="0"/>
                <a:ea typeface="Calibri" panose="020F0502020204030204" pitchFamily="34" charset="0"/>
                <a:cs typeface="Arial" panose="020B0604020202020204" pitchFamily="34" charset="0"/>
              </a:rPr>
              <a:t>The principle is simple: users come to your website, immediately find what they need, and you get the customers. You literally, step by step, lead them to the desired goal. If everything goes as planned, macro and micro conversion rates will grow.</a:t>
            </a:r>
            <a:endParaRPr lang="vi-VN"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dirty="0">
                <a:effectLst/>
                <a:latin typeface="Nunito" pitchFamily="2" charset="0"/>
                <a:ea typeface="Calibri" panose="020F0502020204030204" pitchFamily="34" charset="0"/>
                <a:cs typeface="Arial" panose="020B0604020202020204" pitchFamily="34" charset="0"/>
              </a:rPr>
              <a:t>There's no such thing as a training class or a manual for a Web site. People have to be able to grasp the functioning of the site immediately after scanning the home page—for a few seconds at most." Otherwise, most casual users simply leave the site and browse or shop elsewhere.</a:t>
            </a:r>
            <a:endParaRPr lang="vi-VN" dirty="0">
              <a:effectLst/>
              <a:latin typeface="Nunito"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9487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694467" y="4433845"/>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a:spLocks noChangeAspect="1"/>
          </p:cNvSpPr>
          <p:nvPr/>
        </p:nvSpPr>
        <p:spPr>
          <a:xfrm rot="2760043">
            <a:off x="547585" y="772498"/>
            <a:ext cx="3502413" cy="3502413"/>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18906515">
            <a:off x="-433391" y="837984"/>
            <a:ext cx="3404487" cy="34657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7631589">
            <a:off x="7836637" y="-1103700"/>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2"/>
          <a:srcRect r="671" b="28786"/>
          <a:stretch>
            <a:fillRect/>
          </a:stretch>
        </p:blipFill>
        <p:spPr>
          <a:xfrm>
            <a:off x="-587886" y="49266"/>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4364389" y="871486"/>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Advantages:</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149075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Frame 36">
            <a:extLst>
              <a:ext uri="{FF2B5EF4-FFF2-40B4-BE49-F238E27FC236}">
                <a16:creationId xmlns:a16="http://schemas.microsoft.com/office/drawing/2014/main" id="{934C6189-0940-455A-A4C5-EE309DEE5498}"/>
              </a:ext>
            </a:extLst>
          </p:cNvPr>
          <p:cNvSpPr>
            <a:spLocks noChangeAspect="1"/>
          </p:cNvSpPr>
          <p:nvPr/>
        </p:nvSpPr>
        <p:spPr>
          <a:xfrm rot="19314456">
            <a:off x="3770111" y="-6290167"/>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D21BCB70-C5F3-47EC-A806-73BD7F9EE30D}"/>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rot="10800000">
            <a:off x="4270018" y="-1986468"/>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sp>
        <p:nvSpPr>
          <p:cNvPr id="39" name="Frame 38">
            <a:extLst>
              <a:ext uri="{FF2B5EF4-FFF2-40B4-BE49-F238E27FC236}">
                <a16:creationId xmlns:a16="http://schemas.microsoft.com/office/drawing/2014/main" id="{DE0DD4C5-476F-486F-8ED7-F3C14DE73DD3}"/>
              </a:ext>
            </a:extLst>
          </p:cNvPr>
          <p:cNvSpPr>
            <a:spLocks noChangeAspect="1"/>
          </p:cNvSpPr>
          <p:nvPr/>
        </p:nvSpPr>
        <p:spPr>
          <a:xfrm rot="7779818">
            <a:off x="11309119" y="787198"/>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64D4ACC-8119-4F07-8CB9-9DAD218DBB78}"/>
              </a:ext>
            </a:extLst>
          </p:cNvPr>
          <p:cNvPicPr>
            <a:picLocks noChangeAspect="1"/>
          </p:cNvPicPr>
          <p:nvPr/>
        </p:nvPicPr>
        <p:blipFill>
          <a:blip r:embed="rId4">
            <a:extLst>
              <a:ext uri="{28A0092B-C50C-407E-A947-70E740481C1C}">
                <a14:useLocalDpi xmlns:a14="http://schemas.microsoft.com/office/drawing/2010/main" val="0"/>
              </a:ext>
            </a:extLst>
          </a:blip>
          <a:srcRect l="30535" t="956" b="23619"/>
          <a:stretch>
            <a:fillRect/>
          </a:stretch>
        </p:blipFill>
        <p:spPr>
          <a:xfrm rot="10800000">
            <a:off x="9554994" y="1549625"/>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sp>
        <p:nvSpPr>
          <p:cNvPr id="41" name="Frame 40">
            <a:extLst>
              <a:ext uri="{FF2B5EF4-FFF2-40B4-BE49-F238E27FC236}">
                <a16:creationId xmlns:a16="http://schemas.microsoft.com/office/drawing/2014/main" id="{F21D6862-9B30-4A1C-A22E-CA2AE7A0BF70}"/>
              </a:ext>
            </a:extLst>
          </p:cNvPr>
          <p:cNvSpPr>
            <a:spLocks noChangeAspect="1"/>
          </p:cNvSpPr>
          <p:nvPr/>
        </p:nvSpPr>
        <p:spPr>
          <a:xfrm rot="8431302">
            <a:off x="4638365" y="7169737"/>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2" name="Picture 41">
            <a:extLst>
              <a:ext uri="{FF2B5EF4-FFF2-40B4-BE49-F238E27FC236}">
                <a16:creationId xmlns:a16="http://schemas.microsoft.com/office/drawing/2014/main" id="{066F685C-5D0F-40CF-827C-85D9B6FB841A}"/>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rot="10800000">
            <a:off x="4774994" y="5394960"/>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3" name="Parallelogram 42">
            <a:extLst>
              <a:ext uri="{FF2B5EF4-FFF2-40B4-BE49-F238E27FC236}">
                <a16:creationId xmlns:a16="http://schemas.microsoft.com/office/drawing/2014/main" id="{632C45F5-B509-4840-BB41-0E5BAFB1384A}"/>
              </a:ext>
            </a:extLst>
          </p:cNvPr>
          <p:cNvSpPr>
            <a:spLocks noChangeAspect="1"/>
          </p:cNvSpPr>
          <p:nvPr/>
        </p:nvSpPr>
        <p:spPr>
          <a:xfrm>
            <a:off x="8221370" y="-6563420"/>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419651-3238-40F8-B88D-009F4E7A3EC2}"/>
              </a:ext>
            </a:extLst>
          </p:cNvPr>
          <p:cNvSpPr txBox="1"/>
          <p:nvPr/>
        </p:nvSpPr>
        <p:spPr>
          <a:xfrm>
            <a:off x="-5654912" y="2064374"/>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11B8E5F8-2A54-456E-823A-05CDF0DCB7CB}"/>
              </a:ext>
            </a:extLst>
          </p:cNvPr>
          <p:cNvSpPr/>
          <p:nvPr/>
        </p:nvSpPr>
        <p:spPr>
          <a:xfrm>
            <a:off x="-7931502" y="712357"/>
            <a:ext cx="6719742" cy="3520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Lingscars">
            <a:extLst>
              <a:ext uri="{FF2B5EF4-FFF2-40B4-BE49-F238E27FC236}">
                <a16:creationId xmlns:a16="http://schemas.microsoft.com/office/drawing/2014/main" id="{DFD3E85F-516D-4A9D-8D0F-3459019984D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825040" y="889259"/>
            <a:ext cx="5943600" cy="3257550"/>
          </a:xfrm>
          <a:prstGeom prst="rect">
            <a:avLst/>
          </a:prstGeom>
          <a:noFill/>
          <a:ln>
            <a:noFill/>
          </a:ln>
        </p:spPr>
      </p:pic>
    </p:spTree>
    <p:extLst>
      <p:ext uri="{BB962C8B-B14F-4D97-AF65-F5344CB8AC3E}">
        <p14:creationId xmlns:p14="http://schemas.microsoft.com/office/powerpoint/2010/main" val="83091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694467" y="4433845"/>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a:spLocks noChangeAspect="1"/>
          </p:cNvSpPr>
          <p:nvPr/>
        </p:nvSpPr>
        <p:spPr>
          <a:xfrm rot="2760043">
            <a:off x="547585" y="772498"/>
            <a:ext cx="3502413" cy="3502413"/>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18906515">
            <a:off x="-433391" y="837984"/>
            <a:ext cx="3404487" cy="34657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7631589">
            <a:off x="7836637" y="-1103700"/>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2"/>
          <a:srcRect r="671" b="28786"/>
          <a:stretch>
            <a:fillRect/>
          </a:stretch>
        </p:blipFill>
        <p:spPr>
          <a:xfrm>
            <a:off x="-587886" y="49266"/>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4364389" y="871486"/>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Advantages:</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149075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Frame 36">
            <a:extLst>
              <a:ext uri="{FF2B5EF4-FFF2-40B4-BE49-F238E27FC236}">
                <a16:creationId xmlns:a16="http://schemas.microsoft.com/office/drawing/2014/main" id="{934C6189-0940-455A-A4C5-EE309DEE5498}"/>
              </a:ext>
            </a:extLst>
          </p:cNvPr>
          <p:cNvSpPr>
            <a:spLocks noChangeAspect="1"/>
          </p:cNvSpPr>
          <p:nvPr/>
        </p:nvSpPr>
        <p:spPr>
          <a:xfrm rot="19314456">
            <a:off x="3770111" y="-6290167"/>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D21BCB70-C5F3-47EC-A806-73BD7F9EE30D}"/>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rot="10800000">
            <a:off x="4270018" y="-1986468"/>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sp>
        <p:nvSpPr>
          <p:cNvPr id="39" name="Frame 38">
            <a:extLst>
              <a:ext uri="{FF2B5EF4-FFF2-40B4-BE49-F238E27FC236}">
                <a16:creationId xmlns:a16="http://schemas.microsoft.com/office/drawing/2014/main" id="{DE0DD4C5-476F-486F-8ED7-F3C14DE73DD3}"/>
              </a:ext>
            </a:extLst>
          </p:cNvPr>
          <p:cNvSpPr>
            <a:spLocks noChangeAspect="1"/>
          </p:cNvSpPr>
          <p:nvPr/>
        </p:nvSpPr>
        <p:spPr>
          <a:xfrm rot="7779818">
            <a:off x="11309119" y="787198"/>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64D4ACC-8119-4F07-8CB9-9DAD218DBB78}"/>
              </a:ext>
            </a:extLst>
          </p:cNvPr>
          <p:cNvPicPr>
            <a:picLocks noChangeAspect="1"/>
          </p:cNvPicPr>
          <p:nvPr/>
        </p:nvPicPr>
        <p:blipFill>
          <a:blip r:embed="rId4">
            <a:extLst>
              <a:ext uri="{28A0092B-C50C-407E-A947-70E740481C1C}">
                <a14:useLocalDpi xmlns:a14="http://schemas.microsoft.com/office/drawing/2010/main" val="0"/>
              </a:ext>
            </a:extLst>
          </a:blip>
          <a:srcRect l="30535" t="956" b="23619"/>
          <a:stretch>
            <a:fillRect/>
          </a:stretch>
        </p:blipFill>
        <p:spPr>
          <a:xfrm rot="10800000">
            <a:off x="9554994" y="1549625"/>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sp>
        <p:nvSpPr>
          <p:cNvPr id="41" name="Frame 40">
            <a:extLst>
              <a:ext uri="{FF2B5EF4-FFF2-40B4-BE49-F238E27FC236}">
                <a16:creationId xmlns:a16="http://schemas.microsoft.com/office/drawing/2014/main" id="{F21D6862-9B30-4A1C-A22E-CA2AE7A0BF70}"/>
              </a:ext>
            </a:extLst>
          </p:cNvPr>
          <p:cNvSpPr>
            <a:spLocks noChangeAspect="1"/>
          </p:cNvSpPr>
          <p:nvPr/>
        </p:nvSpPr>
        <p:spPr>
          <a:xfrm rot="8431302">
            <a:off x="4638365" y="7169737"/>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2" name="Picture 41">
            <a:extLst>
              <a:ext uri="{FF2B5EF4-FFF2-40B4-BE49-F238E27FC236}">
                <a16:creationId xmlns:a16="http://schemas.microsoft.com/office/drawing/2014/main" id="{066F685C-5D0F-40CF-827C-85D9B6FB841A}"/>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rot="10800000">
            <a:off x="4774994" y="5394960"/>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3" name="Parallelogram 42">
            <a:extLst>
              <a:ext uri="{FF2B5EF4-FFF2-40B4-BE49-F238E27FC236}">
                <a16:creationId xmlns:a16="http://schemas.microsoft.com/office/drawing/2014/main" id="{632C45F5-B509-4840-BB41-0E5BAFB1384A}"/>
              </a:ext>
            </a:extLst>
          </p:cNvPr>
          <p:cNvSpPr>
            <a:spLocks noChangeAspect="1"/>
          </p:cNvSpPr>
          <p:nvPr/>
        </p:nvSpPr>
        <p:spPr>
          <a:xfrm>
            <a:off x="8221370" y="-6563420"/>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419651-3238-40F8-B88D-009F4E7A3EC2}"/>
              </a:ext>
            </a:extLst>
          </p:cNvPr>
          <p:cNvSpPr txBox="1"/>
          <p:nvPr/>
        </p:nvSpPr>
        <p:spPr>
          <a:xfrm>
            <a:off x="-5654912" y="2064374"/>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17" name="Rectangle 16">
            <a:extLst>
              <a:ext uri="{FF2B5EF4-FFF2-40B4-BE49-F238E27FC236}">
                <a16:creationId xmlns:a16="http://schemas.microsoft.com/office/drawing/2014/main" id="{5998A269-FA07-4DBC-BDF3-9B36795CB252}"/>
              </a:ext>
            </a:extLst>
          </p:cNvPr>
          <p:cNvSpPr/>
          <p:nvPr/>
        </p:nvSpPr>
        <p:spPr>
          <a:xfrm>
            <a:off x="3424" y="0"/>
            <a:ext cx="9140576" cy="5143500"/>
          </a:xfrm>
          <a:prstGeom prst="rect">
            <a:avLst/>
          </a:prstGeom>
          <a:solidFill>
            <a:schemeClr val="accent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844570E6-CEA7-4EF7-BDB9-0459811F9DCA}"/>
              </a:ext>
            </a:extLst>
          </p:cNvPr>
          <p:cNvSpPr txBox="1"/>
          <p:nvPr/>
        </p:nvSpPr>
        <p:spPr>
          <a:xfrm>
            <a:off x="6797946" y="1719374"/>
            <a:ext cx="2012225" cy="1384995"/>
          </a:xfrm>
          <a:prstGeom prst="rect">
            <a:avLst/>
          </a:prstGeom>
          <a:noFill/>
        </p:spPr>
        <p:txBody>
          <a:bodyPr wrap="square">
            <a:spAutoFit/>
          </a:bodyPr>
          <a:lstStyle/>
          <a:p>
            <a:pPr algn="just"/>
            <a:r>
              <a:rPr lang="en-US" b="1" dirty="0">
                <a:solidFill>
                  <a:schemeClr val="bg1"/>
                </a:solidFill>
                <a:latin typeface="Nunito" pitchFamily="2" charset="0"/>
              </a:rPr>
              <a:t>After landing on such a website, it’s hard to understand whether its design was chosen intentionally or this is nothing but a fiasco.</a:t>
            </a:r>
            <a:endParaRPr lang="vi-VN" b="1" dirty="0">
              <a:solidFill>
                <a:schemeClr val="bg1"/>
              </a:solidFill>
              <a:latin typeface="Nunito" pitchFamily="2" charset="0"/>
            </a:endParaRPr>
          </a:p>
        </p:txBody>
      </p:sp>
      <p:pic>
        <p:nvPicPr>
          <p:cNvPr id="25" name="Picture 24" descr="Arvanitakis.com">
            <a:extLst>
              <a:ext uri="{FF2B5EF4-FFF2-40B4-BE49-F238E27FC236}">
                <a16:creationId xmlns:a16="http://schemas.microsoft.com/office/drawing/2014/main" id="{F5614FCF-F7B2-4A38-82A3-2622333C4BD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828550" y="449968"/>
            <a:ext cx="5943600" cy="4241800"/>
          </a:xfrm>
          <a:prstGeom prst="rect">
            <a:avLst/>
          </a:prstGeom>
          <a:noFill/>
          <a:ln>
            <a:noFill/>
          </a:ln>
        </p:spPr>
      </p:pic>
      <p:pic>
        <p:nvPicPr>
          <p:cNvPr id="18" name="Picture 17" descr="Lingscars">
            <a:extLst>
              <a:ext uri="{FF2B5EF4-FFF2-40B4-BE49-F238E27FC236}">
                <a16:creationId xmlns:a16="http://schemas.microsoft.com/office/drawing/2014/main" id="{09331C6E-FB68-4010-B0E7-EDBEEDA8B0E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73511" y="883335"/>
            <a:ext cx="5943600" cy="3257550"/>
          </a:xfrm>
          <a:prstGeom prst="rect">
            <a:avLst/>
          </a:prstGeom>
          <a:noFill/>
          <a:ln>
            <a:noFill/>
          </a:ln>
        </p:spPr>
      </p:pic>
    </p:spTree>
    <p:extLst>
      <p:ext uri="{BB962C8B-B14F-4D97-AF65-F5344CB8AC3E}">
        <p14:creationId xmlns:p14="http://schemas.microsoft.com/office/powerpoint/2010/main" val="383274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694467" y="4433845"/>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a:spLocks noChangeAspect="1"/>
          </p:cNvSpPr>
          <p:nvPr/>
        </p:nvSpPr>
        <p:spPr>
          <a:xfrm rot="2760043">
            <a:off x="547585" y="772498"/>
            <a:ext cx="3502413" cy="3502413"/>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18906515">
            <a:off x="-433391" y="837984"/>
            <a:ext cx="3404487" cy="34657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7631589">
            <a:off x="7836637" y="-1103700"/>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2"/>
          <a:srcRect r="671" b="28786"/>
          <a:stretch>
            <a:fillRect/>
          </a:stretch>
        </p:blipFill>
        <p:spPr>
          <a:xfrm>
            <a:off x="-587886" y="49266"/>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4364389" y="871486"/>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Advantages:</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149075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Frame 36">
            <a:extLst>
              <a:ext uri="{FF2B5EF4-FFF2-40B4-BE49-F238E27FC236}">
                <a16:creationId xmlns:a16="http://schemas.microsoft.com/office/drawing/2014/main" id="{934C6189-0940-455A-A4C5-EE309DEE5498}"/>
              </a:ext>
            </a:extLst>
          </p:cNvPr>
          <p:cNvSpPr>
            <a:spLocks noChangeAspect="1"/>
          </p:cNvSpPr>
          <p:nvPr/>
        </p:nvSpPr>
        <p:spPr>
          <a:xfrm rot="19314456">
            <a:off x="3770111" y="-6290167"/>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D21BCB70-C5F3-47EC-A806-73BD7F9EE30D}"/>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rot="10800000">
            <a:off x="4270018" y="-1986468"/>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sp>
        <p:nvSpPr>
          <p:cNvPr id="39" name="Frame 38">
            <a:extLst>
              <a:ext uri="{FF2B5EF4-FFF2-40B4-BE49-F238E27FC236}">
                <a16:creationId xmlns:a16="http://schemas.microsoft.com/office/drawing/2014/main" id="{DE0DD4C5-476F-486F-8ED7-F3C14DE73DD3}"/>
              </a:ext>
            </a:extLst>
          </p:cNvPr>
          <p:cNvSpPr>
            <a:spLocks noChangeAspect="1"/>
          </p:cNvSpPr>
          <p:nvPr/>
        </p:nvSpPr>
        <p:spPr>
          <a:xfrm rot="7779818">
            <a:off x="11309119" y="787198"/>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64D4ACC-8119-4F07-8CB9-9DAD218DBB78}"/>
              </a:ext>
            </a:extLst>
          </p:cNvPr>
          <p:cNvPicPr>
            <a:picLocks noChangeAspect="1"/>
          </p:cNvPicPr>
          <p:nvPr/>
        </p:nvPicPr>
        <p:blipFill>
          <a:blip r:embed="rId4">
            <a:extLst>
              <a:ext uri="{28A0092B-C50C-407E-A947-70E740481C1C}">
                <a14:useLocalDpi xmlns:a14="http://schemas.microsoft.com/office/drawing/2010/main" val="0"/>
              </a:ext>
            </a:extLst>
          </a:blip>
          <a:srcRect l="30535" t="956" b="23619"/>
          <a:stretch>
            <a:fillRect/>
          </a:stretch>
        </p:blipFill>
        <p:spPr>
          <a:xfrm rot="10800000">
            <a:off x="9554994" y="1549625"/>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sp>
        <p:nvSpPr>
          <p:cNvPr id="41" name="Frame 40">
            <a:extLst>
              <a:ext uri="{FF2B5EF4-FFF2-40B4-BE49-F238E27FC236}">
                <a16:creationId xmlns:a16="http://schemas.microsoft.com/office/drawing/2014/main" id="{F21D6862-9B30-4A1C-A22E-CA2AE7A0BF70}"/>
              </a:ext>
            </a:extLst>
          </p:cNvPr>
          <p:cNvSpPr>
            <a:spLocks noChangeAspect="1"/>
          </p:cNvSpPr>
          <p:nvPr/>
        </p:nvSpPr>
        <p:spPr>
          <a:xfrm rot="8431302">
            <a:off x="4638365" y="7169737"/>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2" name="Picture 41">
            <a:extLst>
              <a:ext uri="{FF2B5EF4-FFF2-40B4-BE49-F238E27FC236}">
                <a16:creationId xmlns:a16="http://schemas.microsoft.com/office/drawing/2014/main" id="{066F685C-5D0F-40CF-827C-85D9B6FB841A}"/>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rot="10800000">
            <a:off x="4774994" y="5394960"/>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3" name="Parallelogram 42">
            <a:extLst>
              <a:ext uri="{FF2B5EF4-FFF2-40B4-BE49-F238E27FC236}">
                <a16:creationId xmlns:a16="http://schemas.microsoft.com/office/drawing/2014/main" id="{632C45F5-B509-4840-BB41-0E5BAFB1384A}"/>
              </a:ext>
            </a:extLst>
          </p:cNvPr>
          <p:cNvSpPr>
            <a:spLocks noChangeAspect="1"/>
          </p:cNvSpPr>
          <p:nvPr/>
        </p:nvSpPr>
        <p:spPr>
          <a:xfrm>
            <a:off x="8221370" y="-6563420"/>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419651-3238-40F8-B88D-009F4E7A3EC2}"/>
              </a:ext>
            </a:extLst>
          </p:cNvPr>
          <p:cNvSpPr txBox="1"/>
          <p:nvPr/>
        </p:nvSpPr>
        <p:spPr>
          <a:xfrm>
            <a:off x="-5654912" y="2064374"/>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17" name="Rectangle 16">
            <a:extLst>
              <a:ext uri="{FF2B5EF4-FFF2-40B4-BE49-F238E27FC236}">
                <a16:creationId xmlns:a16="http://schemas.microsoft.com/office/drawing/2014/main" id="{5998A269-FA07-4DBC-BDF3-9B36795CB252}"/>
              </a:ext>
            </a:extLst>
          </p:cNvPr>
          <p:cNvSpPr/>
          <p:nvPr/>
        </p:nvSpPr>
        <p:spPr>
          <a:xfrm>
            <a:off x="3424" y="0"/>
            <a:ext cx="9140576" cy="5143500"/>
          </a:xfrm>
          <a:prstGeom prst="rect">
            <a:avLst/>
          </a:prstGeom>
          <a:solidFill>
            <a:schemeClr val="accent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descr="Lingscars">
            <a:extLst>
              <a:ext uri="{FF2B5EF4-FFF2-40B4-BE49-F238E27FC236}">
                <a16:creationId xmlns:a16="http://schemas.microsoft.com/office/drawing/2014/main" id="{09331C6E-FB68-4010-B0E7-EDBEEDA8B0E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381718" y="883335"/>
            <a:ext cx="5943600" cy="3257550"/>
          </a:xfrm>
          <a:prstGeom prst="rect">
            <a:avLst/>
          </a:prstGeom>
          <a:noFill/>
          <a:ln>
            <a:noFill/>
          </a:ln>
        </p:spPr>
      </p:pic>
      <p:sp>
        <p:nvSpPr>
          <p:cNvPr id="22" name="TextBox 21">
            <a:extLst>
              <a:ext uri="{FF2B5EF4-FFF2-40B4-BE49-F238E27FC236}">
                <a16:creationId xmlns:a16="http://schemas.microsoft.com/office/drawing/2014/main" id="{844570E6-CEA7-4EF7-BDB9-0459811F9DCA}"/>
              </a:ext>
            </a:extLst>
          </p:cNvPr>
          <p:cNvSpPr txBox="1"/>
          <p:nvPr/>
        </p:nvSpPr>
        <p:spPr>
          <a:xfrm>
            <a:off x="6623839" y="1341784"/>
            <a:ext cx="2434383" cy="1754326"/>
          </a:xfrm>
          <a:prstGeom prst="rect">
            <a:avLst/>
          </a:prstGeom>
          <a:noFill/>
        </p:spPr>
        <p:txBody>
          <a:bodyPr wrap="square">
            <a:spAutoFit/>
          </a:bodyPr>
          <a:lstStyle/>
          <a:p>
            <a:pPr algn="just"/>
            <a:r>
              <a:rPr lang="en-US" sz="1800" dirty="0">
                <a:solidFill>
                  <a:schemeClr val="bg1"/>
                </a:solidFill>
                <a:effectLst/>
                <a:latin typeface="Nunito" pitchFamily="2" charset="0"/>
                <a:ea typeface="Calibri" panose="020F0502020204030204" pitchFamily="34" charset="0"/>
              </a:rPr>
              <a:t>It has no information about the services or company and nothing about the advantages and characteristics of products. </a:t>
            </a:r>
            <a:endParaRPr lang="vi-VN" b="1" dirty="0">
              <a:solidFill>
                <a:schemeClr val="bg1"/>
              </a:solidFill>
              <a:latin typeface="Nunito" pitchFamily="2" charset="0"/>
            </a:endParaRPr>
          </a:p>
        </p:txBody>
      </p:sp>
      <p:pic>
        <p:nvPicPr>
          <p:cNvPr id="20" name="Picture 19" descr="Arvanitakis.com">
            <a:extLst>
              <a:ext uri="{FF2B5EF4-FFF2-40B4-BE49-F238E27FC236}">
                <a16:creationId xmlns:a16="http://schemas.microsoft.com/office/drawing/2014/main" id="{5D78F566-8C09-4515-93C9-7FD5C0BA5C5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59713" y="449968"/>
            <a:ext cx="5943600" cy="4241800"/>
          </a:xfrm>
          <a:prstGeom prst="rect">
            <a:avLst/>
          </a:prstGeom>
          <a:noFill/>
          <a:ln>
            <a:noFill/>
          </a:ln>
        </p:spPr>
      </p:pic>
    </p:spTree>
    <p:extLst>
      <p:ext uri="{BB962C8B-B14F-4D97-AF65-F5344CB8AC3E}">
        <p14:creationId xmlns:p14="http://schemas.microsoft.com/office/powerpoint/2010/main" val="207446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7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694467" y="4433845"/>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a:spLocks noChangeAspect="1"/>
          </p:cNvSpPr>
          <p:nvPr/>
        </p:nvSpPr>
        <p:spPr>
          <a:xfrm rot="2760043">
            <a:off x="547585" y="772498"/>
            <a:ext cx="3502413" cy="3502413"/>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18906515">
            <a:off x="-433391" y="837984"/>
            <a:ext cx="3404487" cy="34657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7631589">
            <a:off x="7836637" y="-1103700"/>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2"/>
          <a:srcRect r="671" b="28786"/>
          <a:stretch>
            <a:fillRect/>
          </a:stretch>
        </p:blipFill>
        <p:spPr>
          <a:xfrm>
            <a:off x="-587886" y="49266"/>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4364389" y="871486"/>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Advantages:</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149075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Frame 36">
            <a:extLst>
              <a:ext uri="{FF2B5EF4-FFF2-40B4-BE49-F238E27FC236}">
                <a16:creationId xmlns:a16="http://schemas.microsoft.com/office/drawing/2014/main" id="{934C6189-0940-455A-A4C5-EE309DEE5498}"/>
              </a:ext>
            </a:extLst>
          </p:cNvPr>
          <p:cNvSpPr>
            <a:spLocks noChangeAspect="1"/>
          </p:cNvSpPr>
          <p:nvPr/>
        </p:nvSpPr>
        <p:spPr>
          <a:xfrm rot="19314456">
            <a:off x="3770111" y="-6290167"/>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8" name="Picture 37">
            <a:extLst>
              <a:ext uri="{FF2B5EF4-FFF2-40B4-BE49-F238E27FC236}">
                <a16:creationId xmlns:a16="http://schemas.microsoft.com/office/drawing/2014/main" id="{D21BCB70-C5F3-47EC-A806-73BD7F9EE30D}"/>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rot="10800000">
            <a:off x="4270018" y="-1986468"/>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sp>
        <p:nvSpPr>
          <p:cNvPr id="39" name="Frame 38">
            <a:extLst>
              <a:ext uri="{FF2B5EF4-FFF2-40B4-BE49-F238E27FC236}">
                <a16:creationId xmlns:a16="http://schemas.microsoft.com/office/drawing/2014/main" id="{DE0DD4C5-476F-486F-8ED7-F3C14DE73DD3}"/>
              </a:ext>
            </a:extLst>
          </p:cNvPr>
          <p:cNvSpPr>
            <a:spLocks noChangeAspect="1"/>
          </p:cNvSpPr>
          <p:nvPr/>
        </p:nvSpPr>
        <p:spPr>
          <a:xfrm rot="7779818">
            <a:off x="11309119" y="787198"/>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64D4ACC-8119-4F07-8CB9-9DAD218DBB78}"/>
              </a:ext>
            </a:extLst>
          </p:cNvPr>
          <p:cNvPicPr>
            <a:picLocks noChangeAspect="1"/>
          </p:cNvPicPr>
          <p:nvPr/>
        </p:nvPicPr>
        <p:blipFill>
          <a:blip r:embed="rId4">
            <a:extLst>
              <a:ext uri="{28A0092B-C50C-407E-A947-70E740481C1C}">
                <a14:useLocalDpi xmlns:a14="http://schemas.microsoft.com/office/drawing/2010/main" val="0"/>
              </a:ext>
            </a:extLst>
          </a:blip>
          <a:srcRect l="30535" t="956" b="23619"/>
          <a:stretch>
            <a:fillRect/>
          </a:stretch>
        </p:blipFill>
        <p:spPr>
          <a:xfrm rot="10800000">
            <a:off x="9554994" y="1549625"/>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sp>
        <p:nvSpPr>
          <p:cNvPr id="41" name="Frame 40">
            <a:extLst>
              <a:ext uri="{FF2B5EF4-FFF2-40B4-BE49-F238E27FC236}">
                <a16:creationId xmlns:a16="http://schemas.microsoft.com/office/drawing/2014/main" id="{F21D6862-9B30-4A1C-A22E-CA2AE7A0BF70}"/>
              </a:ext>
            </a:extLst>
          </p:cNvPr>
          <p:cNvSpPr>
            <a:spLocks noChangeAspect="1"/>
          </p:cNvSpPr>
          <p:nvPr/>
        </p:nvSpPr>
        <p:spPr>
          <a:xfrm rot="8431302">
            <a:off x="4638365" y="7169737"/>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2" name="Picture 41">
            <a:extLst>
              <a:ext uri="{FF2B5EF4-FFF2-40B4-BE49-F238E27FC236}">
                <a16:creationId xmlns:a16="http://schemas.microsoft.com/office/drawing/2014/main" id="{066F685C-5D0F-40CF-827C-85D9B6FB841A}"/>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rot="10800000">
            <a:off x="4774994" y="5394960"/>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3" name="Parallelogram 42">
            <a:extLst>
              <a:ext uri="{FF2B5EF4-FFF2-40B4-BE49-F238E27FC236}">
                <a16:creationId xmlns:a16="http://schemas.microsoft.com/office/drawing/2014/main" id="{632C45F5-B509-4840-BB41-0E5BAFB1384A}"/>
              </a:ext>
            </a:extLst>
          </p:cNvPr>
          <p:cNvSpPr>
            <a:spLocks noChangeAspect="1"/>
          </p:cNvSpPr>
          <p:nvPr/>
        </p:nvSpPr>
        <p:spPr>
          <a:xfrm>
            <a:off x="8221370" y="-6563420"/>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9419651-3238-40F8-B88D-009F4E7A3EC2}"/>
              </a:ext>
            </a:extLst>
          </p:cNvPr>
          <p:cNvSpPr txBox="1"/>
          <p:nvPr/>
        </p:nvSpPr>
        <p:spPr>
          <a:xfrm>
            <a:off x="-5654912" y="2064374"/>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17" name="Rectangle 16">
            <a:extLst>
              <a:ext uri="{FF2B5EF4-FFF2-40B4-BE49-F238E27FC236}">
                <a16:creationId xmlns:a16="http://schemas.microsoft.com/office/drawing/2014/main" id="{5998A269-FA07-4DBC-BDF3-9B36795CB252}"/>
              </a:ext>
            </a:extLst>
          </p:cNvPr>
          <p:cNvSpPr/>
          <p:nvPr/>
        </p:nvSpPr>
        <p:spPr>
          <a:xfrm>
            <a:off x="10441867" y="1577240"/>
            <a:ext cx="5379277" cy="2399228"/>
          </a:xfrm>
          <a:prstGeom prst="rect">
            <a:avLst/>
          </a:prstGeom>
          <a:solidFill>
            <a:schemeClr val="accent1">
              <a:alpha val="9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descr="Arvanitakis.com">
            <a:extLst>
              <a:ext uri="{FF2B5EF4-FFF2-40B4-BE49-F238E27FC236}">
                <a16:creationId xmlns:a16="http://schemas.microsoft.com/office/drawing/2014/main" id="{8DF53989-8166-4D28-AD5F-EDB6F9CB200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824713" y="449968"/>
            <a:ext cx="5943600" cy="4241800"/>
          </a:xfrm>
          <a:prstGeom prst="rect">
            <a:avLst/>
          </a:prstGeom>
          <a:noFill/>
          <a:ln>
            <a:noFill/>
          </a:ln>
        </p:spPr>
      </p:pic>
    </p:spTree>
    <p:extLst>
      <p:ext uri="{BB962C8B-B14F-4D97-AF65-F5344CB8AC3E}">
        <p14:creationId xmlns:p14="http://schemas.microsoft.com/office/powerpoint/2010/main" val="280851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ight Triangle 6">
            <a:extLst>
              <a:ext uri="{FF2B5EF4-FFF2-40B4-BE49-F238E27FC236}">
                <a16:creationId xmlns:a16="http://schemas.microsoft.com/office/drawing/2014/main" id="{C86221FC-4ACC-4990-81D0-978E716FB331}"/>
              </a:ext>
            </a:extLst>
          </p:cNvPr>
          <p:cNvSpPr/>
          <p:nvPr/>
        </p:nvSpPr>
        <p:spPr>
          <a:xfrm>
            <a:off x="-580120" y="634952"/>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ight Triangle 7">
            <a:extLst>
              <a:ext uri="{FF2B5EF4-FFF2-40B4-BE49-F238E27FC236}">
                <a16:creationId xmlns:a16="http://schemas.microsoft.com/office/drawing/2014/main" id="{B4F43320-6494-4995-8993-804D161A49FC}"/>
              </a:ext>
            </a:extLst>
          </p:cNvPr>
          <p:cNvSpPr/>
          <p:nvPr/>
        </p:nvSpPr>
        <p:spPr>
          <a:xfrm>
            <a:off x="-580060" y="1373175"/>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ight Triangle 8">
            <a:extLst>
              <a:ext uri="{FF2B5EF4-FFF2-40B4-BE49-F238E27FC236}">
                <a16:creationId xmlns:a16="http://schemas.microsoft.com/office/drawing/2014/main" id="{5CC49566-941C-4DF4-ABBE-9FC66BBCA0FB}"/>
              </a:ext>
            </a:extLst>
          </p:cNvPr>
          <p:cNvSpPr/>
          <p:nvPr/>
        </p:nvSpPr>
        <p:spPr>
          <a:xfrm>
            <a:off x="-580135" y="2135140"/>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ight Triangle 9">
            <a:extLst>
              <a:ext uri="{FF2B5EF4-FFF2-40B4-BE49-F238E27FC236}">
                <a16:creationId xmlns:a16="http://schemas.microsoft.com/office/drawing/2014/main" id="{2FAD82A8-2A73-44D7-8BA8-DF4A03DD8CB0}"/>
              </a:ext>
            </a:extLst>
          </p:cNvPr>
          <p:cNvSpPr/>
          <p:nvPr/>
        </p:nvSpPr>
        <p:spPr>
          <a:xfrm>
            <a:off x="-580060" y="3032071"/>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ight Triangle 10">
            <a:extLst>
              <a:ext uri="{FF2B5EF4-FFF2-40B4-BE49-F238E27FC236}">
                <a16:creationId xmlns:a16="http://schemas.microsoft.com/office/drawing/2014/main" id="{369A9B40-C9AA-4E91-B51A-336F5DCA5038}"/>
              </a:ext>
            </a:extLst>
          </p:cNvPr>
          <p:cNvSpPr/>
          <p:nvPr/>
        </p:nvSpPr>
        <p:spPr>
          <a:xfrm flipH="1" flipV="1">
            <a:off x="3606209" y="-634952"/>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Right Triangle 11">
            <a:extLst>
              <a:ext uri="{FF2B5EF4-FFF2-40B4-BE49-F238E27FC236}">
                <a16:creationId xmlns:a16="http://schemas.microsoft.com/office/drawing/2014/main" id="{2019423E-6269-47A4-878A-88BA2873CBE9}"/>
              </a:ext>
            </a:extLst>
          </p:cNvPr>
          <p:cNvSpPr/>
          <p:nvPr/>
        </p:nvSpPr>
        <p:spPr>
          <a:xfrm flipH="1" flipV="1">
            <a:off x="4504045" y="-634952"/>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ight Triangle 12">
            <a:extLst>
              <a:ext uri="{FF2B5EF4-FFF2-40B4-BE49-F238E27FC236}">
                <a16:creationId xmlns:a16="http://schemas.microsoft.com/office/drawing/2014/main" id="{D9724331-AEDD-4736-8639-831EC1B2412F}"/>
              </a:ext>
            </a:extLst>
          </p:cNvPr>
          <p:cNvSpPr/>
          <p:nvPr/>
        </p:nvSpPr>
        <p:spPr>
          <a:xfrm flipH="1" flipV="1">
            <a:off x="5418497" y="-634944"/>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ight Triangle 13">
            <a:extLst>
              <a:ext uri="{FF2B5EF4-FFF2-40B4-BE49-F238E27FC236}">
                <a16:creationId xmlns:a16="http://schemas.microsoft.com/office/drawing/2014/main" id="{A9975FAC-EE6C-4DCF-A68C-3201D19564CE}"/>
              </a:ext>
            </a:extLst>
          </p:cNvPr>
          <p:cNvSpPr/>
          <p:nvPr/>
        </p:nvSpPr>
        <p:spPr>
          <a:xfrm flipH="1" flipV="1">
            <a:off x="6494770" y="-634928"/>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Frame 14">
            <a:extLst>
              <a:ext uri="{FF2B5EF4-FFF2-40B4-BE49-F238E27FC236}">
                <a16:creationId xmlns:a16="http://schemas.microsoft.com/office/drawing/2014/main" id="{6E62CD5D-6EF4-4E00-9C5D-6AB4CB146B69}"/>
              </a:ext>
            </a:extLst>
          </p:cNvPr>
          <p:cNvSpPr/>
          <p:nvPr/>
        </p:nvSpPr>
        <p:spPr>
          <a:xfrm>
            <a:off x="1604963" y="1373199"/>
            <a:ext cx="5934075" cy="2143125"/>
          </a:xfrm>
          <a:prstGeom prst="frame">
            <a:avLst>
              <a:gd name="adj1" fmla="val 1764"/>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 name="TextBox 1">
            <a:extLst>
              <a:ext uri="{FF2B5EF4-FFF2-40B4-BE49-F238E27FC236}">
                <a16:creationId xmlns:a16="http://schemas.microsoft.com/office/drawing/2014/main" id="{4773D1DB-F36F-4B1E-828B-E57E6395C49C}"/>
              </a:ext>
            </a:extLst>
          </p:cNvPr>
          <p:cNvSpPr txBox="1"/>
          <p:nvPr/>
        </p:nvSpPr>
        <p:spPr>
          <a:xfrm>
            <a:off x="1949971" y="1821656"/>
            <a:ext cx="5546129" cy="600164"/>
          </a:xfrm>
          <a:prstGeom prst="rect">
            <a:avLst/>
          </a:prstGeom>
          <a:noFill/>
        </p:spPr>
        <p:txBody>
          <a:bodyPr wrap="square" rtlCol="0">
            <a:spAutoFit/>
          </a:bodyPr>
          <a:lstStyle/>
          <a:p>
            <a:r>
              <a:rPr lang="vi-VN" sz="3300" b="1" dirty="0">
                <a:solidFill>
                  <a:schemeClr val="bg1"/>
                </a:solidFill>
                <a:cs typeface="Aharoni" panose="02010803020104030203" pitchFamily="2" charset="-79"/>
              </a:rPr>
              <a:t>E-COMMERCE PLATFORM</a:t>
            </a:r>
          </a:p>
        </p:txBody>
      </p:sp>
      <p:sp>
        <p:nvSpPr>
          <p:cNvPr id="4" name="TextBox 3">
            <a:extLst>
              <a:ext uri="{FF2B5EF4-FFF2-40B4-BE49-F238E27FC236}">
                <a16:creationId xmlns:a16="http://schemas.microsoft.com/office/drawing/2014/main" id="{2588845A-49DD-4BE5-A9CD-BC4D8A16808A}"/>
              </a:ext>
            </a:extLst>
          </p:cNvPr>
          <p:cNvSpPr txBox="1"/>
          <p:nvPr/>
        </p:nvSpPr>
        <p:spPr>
          <a:xfrm>
            <a:off x="5686580" y="4208040"/>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Pham Viet Anh 19110151</a:t>
            </a:r>
          </a:p>
        </p:txBody>
      </p:sp>
      <p:sp>
        <p:nvSpPr>
          <p:cNvPr id="16" name="TextBox 15">
            <a:extLst>
              <a:ext uri="{FF2B5EF4-FFF2-40B4-BE49-F238E27FC236}">
                <a16:creationId xmlns:a16="http://schemas.microsoft.com/office/drawing/2014/main" id="{6D00C130-90D6-4E51-BE7D-9172A8498F8B}"/>
              </a:ext>
            </a:extLst>
          </p:cNvPr>
          <p:cNvSpPr txBox="1"/>
          <p:nvPr/>
        </p:nvSpPr>
        <p:spPr>
          <a:xfrm>
            <a:off x="5686580" y="3920141"/>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Nguyen Le Minh Nhut 19110100</a:t>
            </a:r>
          </a:p>
        </p:txBody>
      </p:sp>
      <p:sp>
        <p:nvSpPr>
          <p:cNvPr id="17" name="TextBox 16">
            <a:extLst>
              <a:ext uri="{FF2B5EF4-FFF2-40B4-BE49-F238E27FC236}">
                <a16:creationId xmlns:a16="http://schemas.microsoft.com/office/drawing/2014/main" id="{62B55D42-18DC-4F45-B79F-8E7A3B23444D}"/>
              </a:ext>
            </a:extLst>
          </p:cNvPr>
          <p:cNvSpPr txBox="1"/>
          <p:nvPr/>
        </p:nvSpPr>
        <p:spPr>
          <a:xfrm>
            <a:off x="5686580" y="4495939"/>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Bui Duc Nhan 19110004</a:t>
            </a:r>
          </a:p>
        </p:txBody>
      </p:sp>
      <p:sp>
        <p:nvSpPr>
          <p:cNvPr id="18" name="TextBox 17">
            <a:extLst>
              <a:ext uri="{FF2B5EF4-FFF2-40B4-BE49-F238E27FC236}">
                <a16:creationId xmlns:a16="http://schemas.microsoft.com/office/drawing/2014/main" id="{2CA1F50A-66A8-4CCA-AB5D-40EA0EDDB467}"/>
              </a:ext>
            </a:extLst>
          </p:cNvPr>
          <p:cNvSpPr txBox="1"/>
          <p:nvPr/>
        </p:nvSpPr>
        <p:spPr>
          <a:xfrm>
            <a:off x="5686580" y="4783838"/>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Tran Dang Khoa 19110145</a:t>
            </a:r>
          </a:p>
        </p:txBody>
      </p:sp>
      <p:sp>
        <p:nvSpPr>
          <p:cNvPr id="19" name="TextBox 18">
            <a:extLst>
              <a:ext uri="{FF2B5EF4-FFF2-40B4-BE49-F238E27FC236}">
                <a16:creationId xmlns:a16="http://schemas.microsoft.com/office/drawing/2014/main" id="{8AB87EB8-7EE7-4616-8D11-A62B949F4BC0}"/>
              </a:ext>
            </a:extLst>
          </p:cNvPr>
          <p:cNvSpPr txBox="1"/>
          <p:nvPr/>
        </p:nvSpPr>
        <p:spPr>
          <a:xfrm>
            <a:off x="2870283" y="2512176"/>
            <a:ext cx="3633683" cy="461665"/>
          </a:xfrm>
          <a:prstGeom prst="rect">
            <a:avLst/>
          </a:prstGeom>
          <a:noFill/>
        </p:spPr>
        <p:txBody>
          <a:bodyPr wrap="square" rtlCol="0">
            <a:spAutoFit/>
          </a:bodyPr>
          <a:lstStyle/>
          <a:p>
            <a:r>
              <a:rPr lang="vi-VN" sz="2400" spc="450" dirty="0">
                <a:solidFill>
                  <a:schemeClr val="bg1"/>
                </a:solidFill>
                <a:cs typeface="Aharoni" panose="02010803020104030203" pitchFamily="2" charset="-79"/>
              </a:rPr>
              <a:t> - BY GROUP 3 -</a:t>
            </a:r>
          </a:p>
        </p:txBody>
      </p:sp>
      <p:sp>
        <p:nvSpPr>
          <p:cNvPr id="20" name="Rectangle 19">
            <a:extLst>
              <a:ext uri="{FF2B5EF4-FFF2-40B4-BE49-F238E27FC236}">
                <a16:creationId xmlns:a16="http://schemas.microsoft.com/office/drawing/2014/main" id="{22BE020A-D0CB-4D65-BDC0-CA9AB55A61B9}"/>
              </a:ext>
            </a:extLst>
          </p:cNvPr>
          <p:cNvSpPr/>
          <p:nvPr/>
        </p:nvSpPr>
        <p:spPr>
          <a:xfrm>
            <a:off x="9718675" y="0"/>
            <a:ext cx="4582381" cy="5143500"/>
          </a:xfrm>
          <a:prstGeom prst="rect">
            <a:avLst/>
          </a:prstGeom>
          <a:solidFill>
            <a:srgbClr val="421E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21" name="Straight Connector 20">
            <a:extLst>
              <a:ext uri="{FF2B5EF4-FFF2-40B4-BE49-F238E27FC236}">
                <a16:creationId xmlns:a16="http://schemas.microsoft.com/office/drawing/2014/main" id="{E8D1D5B4-0CDC-427E-BDC5-8A04CA937269}"/>
              </a:ext>
            </a:extLst>
          </p:cNvPr>
          <p:cNvCxnSpPr/>
          <p:nvPr/>
        </p:nvCxnSpPr>
        <p:spPr>
          <a:xfrm>
            <a:off x="10298006" y="2110196"/>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D37C71-51EC-427C-889A-0A151089AED3}"/>
              </a:ext>
            </a:extLst>
          </p:cNvPr>
          <p:cNvCxnSpPr>
            <a:cxnSpLocks/>
          </p:cNvCxnSpPr>
          <p:nvPr/>
        </p:nvCxnSpPr>
        <p:spPr>
          <a:xfrm rot="16200000">
            <a:off x="9413615" y="2768159"/>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B896F5B-3A54-48C0-ABD8-53E309F30424}"/>
              </a:ext>
            </a:extLst>
          </p:cNvPr>
          <p:cNvSpPr/>
          <p:nvPr/>
        </p:nvSpPr>
        <p:spPr>
          <a:xfrm>
            <a:off x="11046508" y="748824"/>
            <a:ext cx="3089307" cy="784830"/>
          </a:xfrm>
          <a:prstGeom prst="rect">
            <a:avLst/>
          </a:prstGeom>
          <a:noFill/>
        </p:spPr>
        <p:txBody>
          <a:bodyPr wrap="none">
            <a:spAutoFit/>
          </a:bodyPr>
          <a:lstStyle/>
          <a:p>
            <a:r>
              <a:rPr lang="en-US" sz="4500" dirty="0">
                <a:solidFill>
                  <a:srgbClr val="EC2A2A"/>
                </a:solidFill>
                <a:latin typeface="Montserrat Medium" panose="00000600000000000000" pitchFamily="2" charset="0"/>
              </a:rPr>
              <a:t>Definition</a:t>
            </a:r>
          </a:p>
        </p:txBody>
      </p:sp>
      <p:sp>
        <p:nvSpPr>
          <p:cNvPr id="24" name="TextBox 23">
            <a:extLst>
              <a:ext uri="{FF2B5EF4-FFF2-40B4-BE49-F238E27FC236}">
                <a16:creationId xmlns:a16="http://schemas.microsoft.com/office/drawing/2014/main" id="{FAD8BF00-9DD5-4ED2-9F08-AE42B0621600}"/>
              </a:ext>
            </a:extLst>
          </p:cNvPr>
          <p:cNvSpPr txBox="1"/>
          <p:nvPr/>
        </p:nvSpPr>
        <p:spPr>
          <a:xfrm>
            <a:off x="11107148" y="1371533"/>
            <a:ext cx="3344093" cy="646331"/>
          </a:xfrm>
          <a:prstGeom prst="rect">
            <a:avLst/>
          </a:prstGeom>
          <a:noFill/>
        </p:spPr>
        <p:txBody>
          <a:bodyPr wrap="square">
            <a:spAutoFit/>
          </a:bodyPr>
          <a:lstStyle/>
          <a:p>
            <a:r>
              <a:rPr lang="en-US" sz="1800" spc="450" dirty="0">
                <a:solidFill>
                  <a:schemeClr val="bg1"/>
                </a:solidFill>
                <a:latin typeface="Montserrat Medium" panose="00000600000000000000" pitchFamily="2" charset="0"/>
                <a:ea typeface="Yu Mincho" panose="020B0400000000000000" pitchFamily="18" charset="-128"/>
              </a:rPr>
              <a:t>ECOMMERCE PLATFORM</a:t>
            </a:r>
            <a:endParaRPr lang="vi-VN" sz="1800" spc="450" dirty="0">
              <a:solidFill>
                <a:schemeClr val="bg1"/>
              </a:solidFill>
              <a:latin typeface="Montserrat Medium" panose="00000600000000000000" pitchFamily="2" charset="0"/>
            </a:endParaRPr>
          </a:p>
        </p:txBody>
      </p:sp>
      <p:sp>
        <p:nvSpPr>
          <p:cNvPr id="25" name="TextBox 24">
            <a:extLst>
              <a:ext uri="{FF2B5EF4-FFF2-40B4-BE49-F238E27FC236}">
                <a16:creationId xmlns:a16="http://schemas.microsoft.com/office/drawing/2014/main" id="{12D36CA2-570C-4DC4-844E-568FA2A57810}"/>
              </a:ext>
            </a:extLst>
          </p:cNvPr>
          <p:cNvSpPr txBox="1"/>
          <p:nvPr/>
        </p:nvSpPr>
        <p:spPr>
          <a:xfrm>
            <a:off x="11056583" y="2225614"/>
            <a:ext cx="3110593" cy="1490344"/>
          </a:xfrm>
          <a:prstGeom prst="rect">
            <a:avLst/>
          </a:prstGeom>
          <a:noFill/>
        </p:spPr>
        <p:txBody>
          <a:bodyPr wrap="square">
            <a:spAutoFit/>
          </a:bodyPr>
          <a:lstStyle/>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In the short way, an Ecommerce platform is a software application allows businesses to directly manage their website marketing, sales and operations.</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 </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40713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860246" y="6545604"/>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ame 29">
            <a:extLst>
              <a:ext uri="{FF2B5EF4-FFF2-40B4-BE49-F238E27FC236}">
                <a16:creationId xmlns:a16="http://schemas.microsoft.com/office/drawing/2014/main" id="{F2A61AC4-5479-4307-A31A-9D88923168F9}"/>
              </a:ext>
            </a:extLst>
          </p:cNvPr>
          <p:cNvSpPr>
            <a:spLocks noChangeAspect="1"/>
          </p:cNvSpPr>
          <p:nvPr/>
        </p:nvSpPr>
        <p:spPr>
          <a:xfrm rot="19481230">
            <a:off x="-423339" y="6394669"/>
            <a:ext cx="3502413" cy="3502413"/>
          </a:xfrm>
          <a:prstGeom prst="frame">
            <a:avLst>
              <a:gd name="adj1" fmla="val 189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041378DE-107A-45DE-9B4B-366454CD85B5}"/>
              </a:ext>
            </a:extLst>
          </p:cNvPr>
          <p:cNvSpPr>
            <a:spLocks noChangeAspect="1"/>
          </p:cNvSpPr>
          <p:nvPr/>
        </p:nvSpPr>
        <p:spPr>
          <a:xfrm rot="13860754">
            <a:off x="-3029392" y="7050887"/>
            <a:ext cx="3404487" cy="346576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5B36A2B-2280-47A1-993F-1D0ABEABC948}"/>
              </a:ext>
            </a:extLst>
          </p:cNvPr>
          <p:cNvSpPr>
            <a:spLocks noChangeAspect="1"/>
          </p:cNvSpPr>
          <p:nvPr/>
        </p:nvSpPr>
        <p:spPr>
          <a:xfrm rot="12107865">
            <a:off x="8839246" y="-4142311"/>
            <a:ext cx="2670134" cy="2517062"/>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8B82E2C-B55C-47A2-AEDB-1352E2C577DC}"/>
              </a:ext>
            </a:extLst>
          </p:cNvPr>
          <p:cNvPicPr>
            <a:picLocks noChangeAspect="1"/>
          </p:cNvPicPr>
          <p:nvPr/>
        </p:nvPicPr>
        <p:blipFill>
          <a:blip r:embed="rId2"/>
          <a:srcRect r="671" b="28786"/>
          <a:stretch>
            <a:fillRect/>
          </a:stretch>
        </p:blipFill>
        <p:spPr>
          <a:xfrm rot="5801996">
            <a:off x="-1878601" y="6557831"/>
            <a:ext cx="4848964" cy="4848964"/>
          </a:xfrm>
          <a:custGeom>
            <a:avLst/>
            <a:gdLst>
              <a:gd name="connsiteX0" fmla="*/ 2454627 w 4848964"/>
              <a:gd name="connsiteY0" fmla="*/ 0 h 4848964"/>
              <a:gd name="connsiteX1" fmla="*/ 4848964 w 4848964"/>
              <a:gd name="connsiteY1" fmla="*/ 2454627 h 4848964"/>
              <a:gd name="connsiteX2" fmla="*/ 2394337 w 4848964"/>
              <a:gd name="connsiteY2" fmla="*/ 4848964 h 4848964"/>
              <a:gd name="connsiteX3" fmla="*/ 0 w 4848964"/>
              <a:gd name="connsiteY3" fmla="*/ 2394337 h 4848964"/>
            </a:gdLst>
            <a:ahLst/>
            <a:cxnLst>
              <a:cxn ang="0">
                <a:pos x="connsiteX0" y="connsiteY0"/>
              </a:cxn>
              <a:cxn ang="0">
                <a:pos x="connsiteX1" y="connsiteY1"/>
              </a:cxn>
              <a:cxn ang="0">
                <a:pos x="connsiteX2" y="connsiteY2"/>
              </a:cxn>
              <a:cxn ang="0">
                <a:pos x="connsiteX3" y="connsiteY3"/>
              </a:cxn>
            </a:cxnLst>
            <a:rect l="l" t="t" r="r" b="b"/>
            <a:pathLst>
              <a:path w="4848964" h="4848964">
                <a:moveTo>
                  <a:pt x="2454627" y="0"/>
                </a:moveTo>
                <a:lnTo>
                  <a:pt x="4848964" y="2454627"/>
                </a:lnTo>
                <a:lnTo>
                  <a:pt x="2394337" y="4848964"/>
                </a:lnTo>
                <a:lnTo>
                  <a:pt x="0" y="2394337"/>
                </a:lnTo>
                <a:close/>
              </a:path>
            </a:pathLst>
          </a:custGeom>
        </p:spPr>
      </p:pic>
      <p:sp>
        <p:nvSpPr>
          <p:cNvPr id="24" name="TextBox 23">
            <a:extLst>
              <a:ext uri="{FF2B5EF4-FFF2-40B4-BE49-F238E27FC236}">
                <a16:creationId xmlns:a16="http://schemas.microsoft.com/office/drawing/2014/main" id="{A1427E17-2815-4E8D-AB75-D90AEEFD50F2}"/>
              </a:ext>
            </a:extLst>
          </p:cNvPr>
          <p:cNvSpPr txBox="1"/>
          <p:nvPr/>
        </p:nvSpPr>
        <p:spPr>
          <a:xfrm>
            <a:off x="9387454" y="965615"/>
            <a:ext cx="15907406" cy="619272"/>
          </a:xfrm>
          <a:prstGeom prst="rect">
            <a:avLst/>
          </a:prstGeom>
          <a:noFill/>
        </p:spPr>
        <p:txBody>
          <a:bodyPr wrap="square">
            <a:spAutoFit/>
          </a:bodyPr>
          <a:lstStyle/>
          <a:p>
            <a:pPr marL="0" marR="0">
              <a:lnSpc>
                <a:spcPct val="107000"/>
              </a:lnSpc>
              <a:spcBef>
                <a:spcPts val="0"/>
              </a:spcBef>
              <a:spcAft>
                <a:spcPts val="800"/>
              </a:spcAft>
            </a:pPr>
            <a:r>
              <a:rPr lang="en-US" sz="3200" dirty="0">
                <a:effectLst/>
                <a:latin typeface="Calligraffitti" panose="02000000000000000000" pitchFamily="2" charset="0"/>
                <a:ea typeface="Calligraffitti" panose="02000000000000000000" pitchFamily="2" charset="0"/>
                <a:cs typeface="Arial" panose="020B0604020202020204" pitchFamily="34" charset="0"/>
              </a:rPr>
              <a:t>Advantages:</a:t>
            </a:r>
            <a:endParaRPr lang="vi-VN" sz="32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676956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Parallelogram 36">
            <a:extLst>
              <a:ext uri="{FF2B5EF4-FFF2-40B4-BE49-F238E27FC236}">
                <a16:creationId xmlns:a16="http://schemas.microsoft.com/office/drawing/2014/main" id="{98B7741B-A582-4699-85A2-409004B31C1C}"/>
              </a:ext>
            </a:extLst>
          </p:cNvPr>
          <p:cNvSpPr>
            <a:spLocks noChangeAspect="1"/>
          </p:cNvSpPr>
          <p:nvPr/>
        </p:nvSpPr>
        <p:spPr>
          <a:xfrm>
            <a:off x="2122269" y="-281836"/>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ame 37">
            <a:extLst>
              <a:ext uri="{FF2B5EF4-FFF2-40B4-BE49-F238E27FC236}">
                <a16:creationId xmlns:a16="http://schemas.microsoft.com/office/drawing/2014/main" id="{979A9ADE-E736-4141-B960-2D0E1DDD0587}"/>
              </a:ext>
            </a:extLst>
          </p:cNvPr>
          <p:cNvSpPr>
            <a:spLocks noChangeAspect="1"/>
          </p:cNvSpPr>
          <p:nvPr/>
        </p:nvSpPr>
        <p:spPr>
          <a:xfrm rot="2780382">
            <a:off x="4310243" y="4167469"/>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ame 38">
            <a:extLst>
              <a:ext uri="{FF2B5EF4-FFF2-40B4-BE49-F238E27FC236}">
                <a16:creationId xmlns:a16="http://schemas.microsoft.com/office/drawing/2014/main" id="{DA9D3055-4A36-4519-8ACD-9E55A32EE745}"/>
              </a:ext>
            </a:extLst>
          </p:cNvPr>
          <p:cNvSpPr>
            <a:spLocks noChangeAspect="1"/>
          </p:cNvSpPr>
          <p:nvPr/>
        </p:nvSpPr>
        <p:spPr>
          <a:xfrm rot="2700000">
            <a:off x="7382069" y="1322525"/>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rame 39">
            <a:extLst>
              <a:ext uri="{FF2B5EF4-FFF2-40B4-BE49-F238E27FC236}">
                <a16:creationId xmlns:a16="http://schemas.microsoft.com/office/drawing/2014/main" id="{6568B63F-F595-4883-84ED-AD871B89D7E8}"/>
              </a:ext>
            </a:extLst>
          </p:cNvPr>
          <p:cNvSpPr>
            <a:spLocks noChangeAspect="1"/>
          </p:cNvSpPr>
          <p:nvPr/>
        </p:nvSpPr>
        <p:spPr>
          <a:xfrm rot="2771223">
            <a:off x="4028977" y="-2360806"/>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 name="Picture 40">
            <a:extLst>
              <a:ext uri="{FF2B5EF4-FFF2-40B4-BE49-F238E27FC236}">
                <a16:creationId xmlns:a16="http://schemas.microsoft.com/office/drawing/2014/main" id="{1978B7B4-4DE0-415D-9C32-B0D567933D5B}"/>
              </a:ext>
            </a:extLst>
          </p:cNvPr>
          <p:cNvPicPr>
            <a:picLocks noChangeAspect="1"/>
          </p:cNvPicPr>
          <p:nvPr/>
        </p:nvPicPr>
        <p:blipFill>
          <a:blip r:embed="rId3">
            <a:extLst>
              <a:ext uri="{28A0092B-C50C-407E-A947-70E740481C1C}">
                <a14:useLocalDpi xmlns:a14="http://schemas.microsoft.com/office/drawing/2010/main" val="0"/>
              </a:ext>
            </a:extLst>
          </a:blip>
          <a:srcRect l="30535" t="956" b="23619"/>
          <a:stretch>
            <a:fillRect/>
          </a:stretch>
        </p:blipFill>
        <p:spPr>
          <a:xfrm>
            <a:off x="7327736" y="1432741"/>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pic>
        <p:nvPicPr>
          <p:cNvPr id="42" name="Picture 41">
            <a:extLst>
              <a:ext uri="{FF2B5EF4-FFF2-40B4-BE49-F238E27FC236}">
                <a16:creationId xmlns:a16="http://schemas.microsoft.com/office/drawing/2014/main" id="{E05A872F-9EC3-4678-93F6-5A780B0CD0D2}"/>
              </a:ext>
            </a:extLst>
          </p:cNvPr>
          <p:cNvPicPr>
            <a:picLocks noChangeAspect="1"/>
          </p:cNvPicPr>
          <p:nvPr/>
        </p:nvPicPr>
        <p:blipFill>
          <a:blip r:embed="rId4">
            <a:extLst>
              <a:ext uri="{28A0092B-C50C-407E-A947-70E740481C1C}">
                <a14:useLocalDpi xmlns:a14="http://schemas.microsoft.com/office/drawing/2010/main" val="0"/>
              </a:ext>
            </a:extLst>
          </a:blip>
          <a:srcRect l="1043" b="20816"/>
          <a:stretch>
            <a:fillRect/>
          </a:stretch>
        </p:blipFill>
        <p:spPr>
          <a:xfrm>
            <a:off x="4316145" y="-243496"/>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pic>
        <p:nvPicPr>
          <p:cNvPr id="43" name="Picture 42">
            <a:extLst>
              <a:ext uri="{FF2B5EF4-FFF2-40B4-BE49-F238E27FC236}">
                <a16:creationId xmlns:a16="http://schemas.microsoft.com/office/drawing/2014/main" id="{23A852C1-59D2-4F9E-B0D1-C2E93CD21688}"/>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a:off x="4768368" y="3826946"/>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4" name="TextBox 43">
            <a:extLst>
              <a:ext uri="{FF2B5EF4-FFF2-40B4-BE49-F238E27FC236}">
                <a16:creationId xmlns:a16="http://schemas.microsoft.com/office/drawing/2014/main" id="{A5DCED8B-ADAC-4B7D-9055-006AC96E4609}"/>
              </a:ext>
            </a:extLst>
          </p:cNvPr>
          <p:cNvSpPr txBox="1"/>
          <p:nvPr/>
        </p:nvSpPr>
        <p:spPr>
          <a:xfrm>
            <a:off x="914275" y="2064374"/>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45" name="TextBox 44">
            <a:extLst>
              <a:ext uri="{FF2B5EF4-FFF2-40B4-BE49-F238E27FC236}">
                <a16:creationId xmlns:a16="http://schemas.microsoft.com/office/drawing/2014/main" id="{3DDCDE91-AB9D-4520-92F6-8729E088935A}"/>
              </a:ext>
            </a:extLst>
          </p:cNvPr>
          <p:cNvSpPr txBox="1"/>
          <p:nvPr/>
        </p:nvSpPr>
        <p:spPr>
          <a:xfrm>
            <a:off x="-5137663" y="1496522"/>
            <a:ext cx="4821785" cy="2554545"/>
          </a:xfrm>
          <a:prstGeom prst="rect">
            <a:avLst/>
          </a:prstGeom>
          <a:noFill/>
        </p:spPr>
        <p:txBody>
          <a:bodyPr wrap="square">
            <a:spAutoFit/>
          </a:bodyPr>
          <a:lstStyle/>
          <a:p>
            <a:r>
              <a:rPr lang="en-US" sz="1600" dirty="0">
                <a:latin typeface="Nunito" pitchFamily="2" charset="0"/>
              </a:rPr>
              <a:t>The capability of a person or argument to convince or persuade someone to accept a desired way of thinking.</a:t>
            </a:r>
          </a:p>
          <a:p>
            <a:endParaRPr lang="en-US" sz="1600" dirty="0">
              <a:latin typeface="Nunito" pitchFamily="2" charset="0"/>
            </a:endParaRPr>
          </a:p>
          <a:p>
            <a:r>
              <a:rPr lang="en-US" sz="1600" dirty="0">
                <a:latin typeface="Nunito" pitchFamily="2" charset="0"/>
              </a:rPr>
              <a:t>In e-commerce, the persuasive design of e-commerce websites has been shown to support people with online purchases. Therefore, it is important to understand how persuasive applications are used and assimilated into e-commerce website designs.</a:t>
            </a:r>
          </a:p>
        </p:txBody>
      </p:sp>
    </p:spTree>
    <p:extLst>
      <p:ext uri="{BB962C8B-B14F-4D97-AF65-F5344CB8AC3E}">
        <p14:creationId xmlns:p14="http://schemas.microsoft.com/office/powerpoint/2010/main" val="168018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860246" y="6545604"/>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676956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Parallelogram 36">
            <a:extLst>
              <a:ext uri="{FF2B5EF4-FFF2-40B4-BE49-F238E27FC236}">
                <a16:creationId xmlns:a16="http://schemas.microsoft.com/office/drawing/2014/main" id="{98B7741B-A582-4699-85A2-409004B31C1C}"/>
              </a:ext>
            </a:extLst>
          </p:cNvPr>
          <p:cNvSpPr>
            <a:spLocks noChangeAspect="1"/>
          </p:cNvSpPr>
          <p:nvPr/>
        </p:nvSpPr>
        <p:spPr>
          <a:xfrm>
            <a:off x="2122269" y="-281836"/>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ame 37">
            <a:extLst>
              <a:ext uri="{FF2B5EF4-FFF2-40B4-BE49-F238E27FC236}">
                <a16:creationId xmlns:a16="http://schemas.microsoft.com/office/drawing/2014/main" id="{979A9ADE-E736-4141-B960-2D0E1DDD0587}"/>
              </a:ext>
            </a:extLst>
          </p:cNvPr>
          <p:cNvSpPr>
            <a:spLocks noChangeAspect="1"/>
          </p:cNvSpPr>
          <p:nvPr/>
        </p:nvSpPr>
        <p:spPr>
          <a:xfrm rot="2780382">
            <a:off x="4310243" y="4167469"/>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ame 38">
            <a:extLst>
              <a:ext uri="{FF2B5EF4-FFF2-40B4-BE49-F238E27FC236}">
                <a16:creationId xmlns:a16="http://schemas.microsoft.com/office/drawing/2014/main" id="{DA9D3055-4A36-4519-8ACD-9E55A32EE745}"/>
              </a:ext>
            </a:extLst>
          </p:cNvPr>
          <p:cNvSpPr>
            <a:spLocks noChangeAspect="1"/>
          </p:cNvSpPr>
          <p:nvPr/>
        </p:nvSpPr>
        <p:spPr>
          <a:xfrm rot="2700000">
            <a:off x="7382069" y="1322525"/>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rame 39">
            <a:extLst>
              <a:ext uri="{FF2B5EF4-FFF2-40B4-BE49-F238E27FC236}">
                <a16:creationId xmlns:a16="http://schemas.microsoft.com/office/drawing/2014/main" id="{6568B63F-F595-4883-84ED-AD871B89D7E8}"/>
              </a:ext>
            </a:extLst>
          </p:cNvPr>
          <p:cNvSpPr>
            <a:spLocks noChangeAspect="1"/>
          </p:cNvSpPr>
          <p:nvPr/>
        </p:nvSpPr>
        <p:spPr>
          <a:xfrm rot="2771223">
            <a:off x="4028977" y="-2360806"/>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 name="Picture 40">
            <a:extLst>
              <a:ext uri="{FF2B5EF4-FFF2-40B4-BE49-F238E27FC236}">
                <a16:creationId xmlns:a16="http://schemas.microsoft.com/office/drawing/2014/main" id="{1978B7B4-4DE0-415D-9C32-B0D567933D5B}"/>
              </a:ext>
            </a:extLst>
          </p:cNvPr>
          <p:cNvPicPr>
            <a:picLocks noChangeAspect="1"/>
          </p:cNvPicPr>
          <p:nvPr/>
        </p:nvPicPr>
        <p:blipFill>
          <a:blip r:embed="rId2">
            <a:extLst>
              <a:ext uri="{28A0092B-C50C-407E-A947-70E740481C1C}">
                <a14:useLocalDpi xmlns:a14="http://schemas.microsoft.com/office/drawing/2010/main" val="0"/>
              </a:ext>
            </a:extLst>
          </a:blip>
          <a:srcRect l="30535" t="956" b="23619"/>
          <a:stretch>
            <a:fillRect/>
          </a:stretch>
        </p:blipFill>
        <p:spPr>
          <a:xfrm>
            <a:off x="7327736" y="1432741"/>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pic>
        <p:nvPicPr>
          <p:cNvPr id="42" name="Picture 41">
            <a:extLst>
              <a:ext uri="{FF2B5EF4-FFF2-40B4-BE49-F238E27FC236}">
                <a16:creationId xmlns:a16="http://schemas.microsoft.com/office/drawing/2014/main" id="{E05A872F-9EC3-4678-93F6-5A780B0CD0D2}"/>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a:off x="4316145" y="-243496"/>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pic>
        <p:nvPicPr>
          <p:cNvPr id="43" name="Picture 42">
            <a:extLst>
              <a:ext uri="{FF2B5EF4-FFF2-40B4-BE49-F238E27FC236}">
                <a16:creationId xmlns:a16="http://schemas.microsoft.com/office/drawing/2014/main" id="{23A852C1-59D2-4F9E-B0D1-C2E93CD21688}"/>
              </a:ext>
            </a:extLst>
          </p:cNvPr>
          <p:cNvPicPr>
            <a:picLocks noChangeAspect="1"/>
          </p:cNvPicPr>
          <p:nvPr/>
        </p:nvPicPr>
        <p:blipFill>
          <a:blip r:embed="rId4">
            <a:extLst>
              <a:ext uri="{28A0092B-C50C-407E-A947-70E740481C1C}">
                <a14:useLocalDpi xmlns:a14="http://schemas.microsoft.com/office/drawing/2010/main" val="0"/>
              </a:ext>
            </a:extLst>
          </a:blip>
          <a:srcRect l="9924" t="33558" r="5078"/>
          <a:stretch>
            <a:fillRect/>
          </a:stretch>
        </p:blipFill>
        <p:spPr>
          <a:xfrm>
            <a:off x="4768368" y="3826946"/>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4" name="TextBox 43">
            <a:extLst>
              <a:ext uri="{FF2B5EF4-FFF2-40B4-BE49-F238E27FC236}">
                <a16:creationId xmlns:a16="http://schemas.microsoft.com/office/drawing/2014/main" id="{A5DCED8B-ADAC-4B7D-9055-006AC96E4609}"/>
              </a:ext>
            </a:extLst>
          </p:cNvPr>
          <p:cNvSpPr txBox="1"/>
          <p:nvPr/>
        </p:nvSpPr>
        <p:spPr>
          <a:xfrm>
            <a:off x="459684" y="376171"/>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20" name="TextBox 19">
            <a:extLst>
              <a:ext uri="{FF2B5EF4-FFF2-40B4-BE49-F238E27FC236}">
                <a16:creationId xmlns:a16="http://schemas.microsoft.com/office/drawing/2014/main" id="{D956AB46-F382-4579-96EC-1BCC6609A9DF}"/>
              </a:ext>
            </a:extLst>
          </p:cNvPr>
          <p:cNvSpPr txBox="1"/>
          <p:nvPr/>
        </p:nvSpPr>
        <p:spPr>
          <a:xfrm>
            <a:off x="166905" y="1481403"/>
            <a:ext cx="4821785" cy="2554545"/>
          </a:xfrm>
          <a:prstGeom prst="rect">
            <a:avLst/>
          </a:prstGeom>
          <a:noFill/>
        </p:spPr>
        <p:txBody>
          <a:bodyPr wrap="square">
            <a:spAutoFit/>
          </a:bodyPr>
          <a:lstStyle/>
          <a:p>
            <a:r>
              <a:rPr lang="en-US" sz="1600" dirty="0">
                <a:latin typeface="Nunito" pitchFamily="2" charset="0"/>
              </a:rPr>
              <a:t>The capability of a person or argument to convince or persuade someone to accept a desired way of thinking.</a:t>
            </a:r>
          </a:p>
          <a:p>
            <a:endParaRPr lang="en-US" sz="1600" dirty="0">
              <a:latin typeface="Nunito" pitchFamily="2" charset="0"/>
            </a:endParaRPr>
          </a:p>
          <a:p>
            <a:r>
              <a:rPr lang="en-US" sz="1600" dirty="0">
                <a:latin typeface="Nunito" pitchFamily="2" charset="0"/>
              </a:rPr>
              <a:t>In e-commerce, the persuasive design of e-commerce websites has been shown to support people with online purchases. Therefore, it is important to understand how persuasive applications are used and assimilated into e-commerce website designs.</a:t>
            </a:r>
          </a:p>
        </p:txBody>
      </p:sp>
    </p:spTree>
    <p:extLst>
      <p:ext uri="{BB962C8B-B14F-4D97-AF65-F5344CB8AC3E}">
        <p14:creationId xmlns:p14="http://schemas.microsoft.com/office/powerpoint/2010/main" val="255102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589C8A0-62E1-4C51-84EF-6BA12CE0294C}"/>
              </a:ext>
            </a:extLst>
          </p:cNvPr>
          <p:cNvSpPr/>
          <p:nvPr/>
        </p:nvSpPr>
        <p:spPr>
          <a:xfrm rot="6037937">
            <a:off x="4860246" y="6545604"/>
            <a:ext cx="769044" cy="825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57FF599-5F18-4373-BE81-E951E6F8CDF1}"/>
              </a:ext>
            </a:extLst>
          </p:cNvPr>
          <p:cNvSpPr txBox="1"/>
          <p:nvPr/>
        </p:nvSpPr>
        <p:spPr>
          <a:xfrm>
            <a:off x="4959016" y="6769568"/>
            <a:ext cx="5098845" cy="2752613"/>
          </a:xfrm>
          <a:prstGeom prst="rect">
            <a:avLst/>
          </a:prstGeom>
          <a:noFill/>
        </p:spPr>
        <p:txBody>
          <a:bodyPr wrap="square">
            <a:spAutoFit/>
          </a:bodyPr>
          <a:lstStyle/>
          <a:p>
            <a:pPr marL="0" marR="0">
              <a:lnSpc>
                <a:spcPct val="107000"/>
              </a:lnSpc>
              <a:spcBef>
                <a:spcPts val="0"/>
              </a:spcBef>
            </a:pPr>
            <a:r>
              <a:rPr lang="vi-VN" sz="1800" dirty="0">
                <a:solidFill>
                  <a:srgbClr val="333333"/>
                </a:solidFill>
                <a:effectLst/>
                <a:latin typeface="Helvetica" panose="020B0604020202020204" pitchFamily="34" charset="0"/>
                <a:ea typeface="Calibri" panose="020F0502020204030204" pitchFamily="34" charset="0"/>
              </a:rPr>
              <a:t>- Competitive edge</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Website responsiveness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Download speed</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Interesting content</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Promotion in search</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Targeted traffic</a:t>
            </a:r>
            <a:r>
              <a:rPr lang="en-US" sz="1800" dirty="0">
                <a:solidFill>
                  <a:srgbClr val="333333"/>
                </a:solidFill>
                <a:effectLst/>
                <a:latin typeface="Helvetica" panose="020B0604020202020204" pitchFamily="34" charset="0"/>
                <a:ea typeface="Calibri" panose="020F0502020204030204" pitchFamily="34" charset="0"/>
              </a:rPr>
              <a:t> </a:t>
            </a:r>
            <a:endParaRPr lang="vi-VN" sz="1800" dirty="0">
              <a:solidFill>
                <a:srgbClr val="333333"/>
              </a:solidFill>
              <a:effectLst/>
              <a:latin typeface="Helvetica" panose="020B0604020202020204" pitchFamily="34" charset="0"/>
              <a:ea typeface="Calibri" panose="020F0502020204030204" pitchFamily="34" charset="0"/>
            </a:endParaRP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Improvements</a:t>
            </a:r>
            <a:r>
              <a:rPr lang="en-US" sz="1800" dirty="0">
                <a:solidFill>
                  <a:srgbClr val="333333"/>
                </a:solidFill>
                <a:effectLst/>
                <a:latin typeface="Helvetica" panose="020B0604020202020204" pitchFamily="34" charset="0"/>
                <a:ea typeface="Calibri" panose="020F0502020204030204" pitchFamily="34" charset="0"/>
              </a:rPr>
              <a:t> </a:t>
            </a:r>
          </a:p>
          <a:p>
            <a:pPr marL="285750" marR="0" indent="-285750">
              <a:lnSpc>
                <a:spcPct val="107000"/>
              </a:lnSpc>
              <a:spcBef>
                <a:spcPts val="0"/>
              </a:spcBef>
              <a:buFontTx/>
              <a:buChar char="-"/>
            </a:pPr>
            <a:r>
              <a:rPr lang="vi-VN" sz="1800" dirty="0">
                <a:solidFill>
                  <a:srgbClr val="333333"/>
                </a:solidFill>
                <a:effectLst/>
                <a:latin typeface="Helvetica" panose="020B0604020202020204" pitchFamily="34" charset="0"/>
                <a:ea typeface="Calibri" panose="020F0502020204030204" pitchFamily="34" charset="0"/>
              </a:rPr>
              <a:t>Great recommendations</a:t>
            </a:r>
          </a:p>
          <a:p>
            <a:pPr marL="285750" marR="0" indent="-285750">
              <a:lnSpc>
                <a:spcPct val="107000"/>
              </a:lnSpc>
              <a:spcBef>
                <a:spcPts val="0"/>
              </a:spcBef>
              <a:buFontTx/>
              <a:buChar char="-"/>
            </a:pPr>
            <a:r>
              <a:rPr lang="vi-VN" sz="1800" dirty="0">
                <a:solidFill>
                  <a:srgbClr val="333333"/>
                </a:solidFill>
                <a:latin typeface="Helvetica" panose="020B0604020202020204" pitchFamily="34" charset="0"/>
                <a:ea typeface="Calibri" panose="020F0502020204030204" pitchFamily="34" charset="0"/>
                <a:cs typeface="Arial" panose="020B0604020202020204" pitchFamily="34" charset="0"/>
              </a:rPr>
              <a:t>....</a:t>
            </a:r>
            <a:endParaRPr lang="vi-VN" dirty="0">
              <a:effectLst/>
              <a:latin typeface="Nunito" pitchFamily="2" charset="0"/>
              <a:ea typeface="Calibri" panose="020F0502020204030204" pitchFamily="34" charset="0"/>
              <a:cs typeface="Arial" panose="020B0604020202020204" pitchFamily="34" charset="0"/>
            </a:endParaRPr>
          </a:p>
        </p:txBody>
      </p:sp>
      <p:sp>
        <p:nvSpPr>
          <p:cNvPr id="37" name="Parallelogram 36">
            <a:extLst>
              <a:ext uri="{FF2B5EF4-FFF2-40B4-BE49-F238E27FC236}">
                <a16:creationId xmlns:a16="http://schemas.microsoft.com/office/drawing/2014/main" id="{98B7741B-A582-4699-85A2-409004B31C1C}"/>
              </a:ext>
            </a:extLst>
          </p:cNvPr>
          <p:cNvSpPr>
            <a:spLocks noChangeAspect="1"/>
          </p:cNvSpPr>
          <p:nvPr/>
        </p:nvSpPr>
        <p:spPr>
          <a:xfrm>
            <a:off x="2122269" y="-281836"/>
            <a:ext cx="7684112" cy="6181392"/>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ame 37">
            <a:extLst>
              <a:ext uri="{FF2B5EF4-FFF2-40B4-BE49-F238E27FC236}">
                <a16:creationId xmlns:a16="http://schemas.microsoft.com/office/drawing/2014/main" id="{979A9ADE-E736-4141-B960-2D0E1DDD0587}"/>
              </a:ext>
            </a:extLst>
          </p:cNvPr>
          <p:cNvSpPr>
            <a:spLocks noChangeAspect="1"/>
          </p:cNvSpPr>
          <p:nvPr/>
        </p:nvSpPr>
        <p:spPr>
          <a:xfrm rot="2780382">
            <a:off x="4310243" y="4167469"/>
            <a:ext cx="3687403" cy="3984199"/>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ame 38">
            <a:extLst>
              <a:ext uri="{FF2B5EF4-FFF2-40B4-BE49-F238E27FC236}">
                <a16:creationId xmlns:a16="http://schemas.microsoft.com/office/drawing/2014/main" id="{DA9D3055-4A36-4519-8ACD-9E55A32EE745}"/>
              </a:ext>
            </a:extLst>
          </p:cNvPr>
          <p:cNvSpPr>
            <a:spLocks noChangeAspect="1"/>
          </p:cNvSpPr>
          <p:nvPr/>
        </p:nvSpPr>
        <p:spPr>
          <a:xfrm rot="2700000">
            <a:off x="7382069" y="1322525"/>
            <a:ext cx="3681651" cy="383733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rame 39">
            <a:extLst>
              <a:ext uri="{FF2B5EF4-FFF2-40B4-BE49-F238E27FC236}">
                <a16:creationId xmlns:a16="http://schemas.microsoft.com/office/drawing/2014/main" id="{6568B63F-F595-4883-84ED-AD871B89D7E8}"/>
              </a:ext>
            </a:extLst>
          </p:cNvPr>
          <p:cNvSpPr>
            <a:spLocks noChangeAspect="1"/>
          </p:cNvSpPr>
          <p:nvPr/>
        </p:nvSpPr>
        <p:spPr>
          <a:xfrm rot="2771223">
            <a:off x="4028977" y="-2360806"/>
            <a:ext cx="3681651" cy="3765970"/>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 name="Picture 40">
            <a:extLst>
              <a:ext uri="{FF2B5EF4-FFF2-40B4-BE49-F238E27FC236}">
                <a16:creationId xmlns:a16="http://schemas.microsoft.com/office/drawing/2014/main" id="{1978B7B4-4DE0-415D-9C32-B0D567933D5B}"/>
              </a:ext>
            </a:extLst>
          </p:cNvPr>
          <p:cNvPicPr>
            <a:picLocks noChangeAspect="1"/>
          </p:cNvPicPr>
          <p:nvPr/>
        </p:nvPicPr>
        <p:blipFill>
          <a:blip r:embed="rId2">
            <a:extLst>
              <a:ext uri="{28A0092B-C50C-407E-A947-70E740481C1C}">
                <a14:useLocalDpi xmlns:a14="http://schemas.microsoft.com/office/drawing/2010/main" val="0"/>
              </a:ext>
            </a:extLst>
          </a:blip>
          <a:srcRect l="30535" t="956" b="23619"/>
          <a:stretch>
            <a:fillRect/>
          </a:stretch>
        </p:blipFill>
        <p:spPr>
          <a:xfrm>
            <a:off x="7327736" y="1432741"/>
            <a:ext cx="2171303" cy="3529732"/>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pic>
        <p:nvPicPr>
          <p:cNvPr id="42" name="Picture 41">
            <a:extLst>
              <a:ext uri="{FF2B5EF4-FFF2-40B4-BE49-F238E27FC236}">
                <a16:creationId xmlns:a16="http://schemas.microsoft.com/office/drawing/2014/main" id="{E05A872F-9EC3-4678-93F6-5A780B0CD0D2}"/>
              </a:ext>
            </a:extLst>
          </p:cNvPr>
          <p:cNvPicPr>
            <a:picLocks noChangeAspect="1"/>
          </p:cNvPicPr>
          <p:nvPr/>
        </p:nvPicPr>
        <p:blipFill>
          <a:blip r:embed="rId3">
            <a:extLst>
              <a:ext uri="{28A0092B-C50C-407E-A947-70E740481C1C}">
                <a14:useLocalDpi xmlns:a14="http://schemas.microsoft.com/office/drawing/2010/main" val="0"/>
              </a:ext>
            </a:extLst>
          </a:blip>
          <a:srcRect l="1043" b="20816"/>
          <a:stretch>
            <a:fillRect/>
          </a:stretch>
        </p:blipFill>
        <p:spPr>
          <a:xfrm>
            <a:off x="4316145" y="-243496"/>
            <a:ext cx="3296359" cy="188499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pic>
        <p:nvPicPr>
          <p:cNvPr id="43" name="Picture 42">
            <a:extLst>
              <a:ext uri="{FF2B5EF4-FFF2-40B4-BE49-F238E27FC236}">
                <a16:creationId xmlns:a16="http://schemas.microsoft.com/office/drawing/2014/main" id="{23A852C1-59D2-4F9E-B0D1-C2E93CD21688}"/>
              </a:ext>
            </a:extLst>
          </p:cNvPr>
          <p:cNvPicPr>
            <a:picLocks noChangeAspect="1"/>
          </p:cNvPicPr>
          <p:nvPr/>
        </p:nvPicPr>
        <p:blipFill>
          <a:blip r:embed="rId4">
            <a:extLst>
              <a:ext uri="{28A0092B-C50C-407E-A947-70E740481C1C}">
                <a14:useLocalDpi xmlns:a14="http://schemas.microsoft.com/office/drawing/2010/main" val="0"/>
              </a:ext>
            </a:extLst>
          </a:blip>
          <a:srcRect l="9924" t="33558" r="5078"/>
          <a:stretch>
            <a:fillRect/>
          </a:stretch>
        </p:blipFill>
        <p:spPr>
          <a:xfrm>
            <a:off x="4768368" y="3826946"/>
            <a:ext cx="3101330" cy="1616190"/>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44" name="TextBox 43">
            <a:extLst>
              <a:ext uri="{FF2B5EF4-FFF2-40B4-BE49-F238E27FC236}">
                <a16:creationId xmlns:a16="http://schemas.microsoft.com/office/drawing/2014/main" id="{A5DCED8B-ADAC-4B7D-9055-006AC96E4609}"/>
              </a:ext>
            </a:extLst>
          </p:cNvPr>
          <p:cNvSpPr txBox="1"/>
          <p:nvPr/>
        </p:nvSpPr>
        <p:spPr>
          <a:xfrm>
            <a:off x="459684" y="376171"/>
            <a:ext cx="15907406" cy="816827"/>
          </a:xfrm>
          <a:prstGeom prst="rect">
            <a:avLst/>
          </a:prstGeom>
          <a:noFill/>
        </p:spPr>
        <p:txBody>
          <a:bodyPr wrap="square">
            <a:spAutoFit/>
          </a:bodyPr>
          <a:lstStyle/>
          <a:p>
            <a:pPr marL="0" marR="0">
              <a:lnSpc>
                <a:spcPct val="107000"/>
              </a:lnSpc>
              <a:spcBef>
                <a:spcPts val="0"/>
              </a:spcBef>
              <a:spcAft>
                <a:spcPts val="800"/>
              </a:spcAft>
            </a:pPr>
            <a:r>
              <a:rPr lang="en-US" sz="4400" dirty="0">
                <a:effectLst/>
                <a:latin typeface="Calligraffitti" panose="02000000000000000000" pitchFamily="2" charset="0"/>
                <a:ea typeface="Calligraffitti" panose="02000000000000000000" pitchFamily="2" charset="0"/>
                <a:cs typeface="Arial" panose="020B0604020202020204" pitchFamily="34" charset="0"/>
              </a:rPr>
              <a:t>Persuasiveness</a:t>
            </a:r>
            <a:endParaRPr lang="vi-VN" sz="4400" dirty="0">
              <a:effectLst/>
              <a:latin typeface="Calibri" panose="020F0502020204030204" pitchFamily="34" charset="0"/>
              <a:ea typeface="Calligraffitti" panose="02000000000000000000" pitchFamily="2" charset="0"/>
              <a:cs typeface="Arial" panose="020B0604020202020204" pitchFamily="34" charset="0"/>
            </a:endParaRPr>
          </a:p>
        </p:txBody>
      </p:sp>
      <p:sp>
        <p:nvSpPr>
          <p:cNvPr id="20" name="TextBox 19">
            <a:extLst>
              <a:ext uri="{FF2B5EF4-FFF2-40B4-BE49-F238E27FC236}">
                <a16:creationId xmlns:a16="http://schemas.microsoft.com/office/drawing/2014/main" id="{D956AB46-F382-4579-96EC-1BCC6609A9DF}"/>
              </a:ext>
            </a:extLst>
          </p:cNvPr>
          <p:cNvSpPr txBox="1"/>
          <p:nvPr/>
        </p:nvSpPr>
        <p:spPr>
          <a:xfrm>
            <a:off x="166905" y="1481403"/>
            <a:ext cx="4821785" cy="2554545"/>
          </a:xfrm>
          <a:prstGeom prst="rect">
            <a:avLst/>
          </a:prstGeom>
          <a:noFill/>
        </p:spPr>
        <p:txBody>
          <a:bodyPr wrap="square">
            <a:spAutoFit/>
          </a:bodyPr>
          <a:lstStyle/>
          <a:p>
            <a:r>
              <a:rPr lang="en-US" sz="1600" dirty="0">
                <a:latin typeface="Nunito" pitchFamily="2" charset="0"/>
              </a:rPr>
              <a:t>The capability of a person or argument to convince or persuade someone to accept a desired way of thinking.</a:t>
            </a:r>
          </a:p>
          <a:p>
            <a:endParaRPr lang="en-US" sz="1600" dirty="0">
              <a:latin typeface="Nunito" pitchFamily="2" charset="0"/>
            </a:endParaRPr>
          </a:p>
          <a:p>
            <a:r>
              <a:rPr lang="en-US" sz="1600" dirty="0">
                <a:latin typeface="Nunito" pitchFamily="2" charset="0"/>
              </a:rPr>
              <a:t>In e-commerce, the persuasive design of e-commerce websites has been shown to support people with online purchases. Therefore, it is important to understand how persuasive applications are used and assimilated into e-commerce website designs.</a:t>
            </a:r>
          </a:p>
        </p:txBody>
      </p:sp>
      <p:pic>
        <p:nvPicPr>
          <p:cNvPr id="18" name="Picture 17">
            <a:extLst>
              <a:ext uri="{FF2B5EF4-FFF2-40B4-BE49-F238E27FC236}">
                <a16:creationId xmlns:a16="http://schemas.microsoft.com/office/drawing/2014/main" id="{4F72E4AD-3BC5-451F-BDA1-7D1286F620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7164" y="0"/>
            <a:ext cx="9297006" cy="5143500"/>
          </a:xfrm>
          <a:prstGeom prst="rect">
            <a:avLst/>
          </a:prstGeom>
        </p:spPr>
      </p:pic>
      <p:sp>
        <p:nvSpPr>
          <p:cNvPr id="13" name="Rectangle 12">
            <a:extLst>
              <a:ext uri="{FF2B5EF4-FFF2-40B4-BE49-F238E27FC236}">
                <a16:creationId xmlns:a16="http://schemas.microsoft.com/office/drawing/2014/main" id="{915CC262-E747-4EAC-8617-432F54CD0AC4}"/>
              </a:ext>
            </a:extLst>
          </p:cNvPr>
          <p:cNvSpPr/>
          <p:nvPr/>
        </p:nvSpPr>
        <p:spPr>
          <a:xfrm rot="19193745">
            <a:off x="-10392575" y="0"/>
            <a:ext cx="9233058" cy="51435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Isosceles Triangle 13">
            <a:extLst>
              <a:ext uri="{FF2B5EF4-FFF2-40B4-BE49-F238E27FC236}">
                <a16:creationId xmlns:a16="http://schemas.microsoft.com/office/drawing/2014/main" id="{476ACF65-7E31-4BC3-887A-E1B8E2455523}"/>
              </a:ext>
            </a:extLst>
          </p:cNvPr>
          <p:cNvSpPr/>
          <p:nvPr/>
        </p:nvSpPr>
        <p:spPr>
          <a:xfrm rot="7842663">
            <a:off x="-10470474" y="-52128"/>
            <a:ext cx="9233059" cy="5195627"/>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Isosceles Triangle 14">
            <a:extLst>
              <a:ext uri="{FF2B5EF4-FFF2-40B4-BE49-F238E27FC236}">
                <a16:creationId xmlns:a16="http://schemas.microsoft.com/office/drawing/2014/main" id="{20F9C458-D9B6-4606-B71E-4427D511FC33}"/>
              </a:ext>
            </a:extLst>
          </p:cNvPr>
          <p:cNvSpPr/>
          <p:nvPr/>
        </p:nvSpPr>
        <p:spPr>
          <a:xfrm rot="6669572">
            <a:off x="-7858626" y="2208639"/>
            <a:ext cx="4076102" cy="2311616"/>
          </a:xfrm>
          <a:prstGeom prst="triangle">
            <a:avLst>
              <a:gd name="adj" fmla="val 39754"/>
            </a:avLst>
          </a:prstGeom>
          <a:solidFill>
            <a:schemeClr val="bg1">
              <a:lumMod val="8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18">
            <a:extLst>
              <a:ext uri="{FF2B5EF4-FFF2-40B4-BE49-F238E27FC236}">
                <a16:creationId xmlns:a16="http://schemas.microsoft.com/office/drawing/2014/main" id="{C960F5C0-C20D-454D-8B40-0405E557AC77}"/>
              </a:ext>
            </a:extLst>
          </p:cNvPr>
          <p:cNvSpPr txBox="1"/>
          <p:nvPr/>
        </p:nvSpPr>
        <p:spPr>
          <a:xfrm rot="20588906">
            <a:off x="-8233138" y="2400221"/>
            <a:ext cx="5171886" cy="707886"/>
          </a:xfrm>
          <a:prstGeom prst="rect">
            <a:avLst/>
          </a:prstGeom>
          <a:noFill/>
        </p:spPr>
        <p:txBody>
          <a:bodyPr wrap="square">
            <a:spAutoFit/>
          </a:bodyPr>
          <a:lstStyle/>
          <a:p>
            <a:r>
              <a:rPr lang="en-US" sz="4000" b="1" spc="600" dirty="0">
                <a:solidFill>
                  <a:srgbClr val="333333"/>
                </a:solidFill>
                <a:latin typeface="Calligraffitti" panose="02000000000000000000" pitchFamily="2" charset="0"/>
                <a:ea typeface="Calligraffitti" panose="02000000000000000000" pitchFamily="2" charset="0"/>
                <a:cs typeface="Arial" panose="020B0604020202020204" pitchFamily="34" charset="0"/>
              </a:rPr>
              <a:t>PRINCIPLES</a:t>
            </a:r>
            <a:endParaRPr lang="vi-VN" sz="4000" b="1" spc="600" dirty="0">
              <a:ea typeface="Calligraffitti" panose="02000000000000000000" pitchFamily="2" charset="0"/>
            </a:endParaRPr>
          </a:p>
        </p:txBody>
      </p:sp>
      <p:sp>
        <p:nvSpPr>
          <p:cNvPr id="21" name="TextBox 20">
            <a:extLst>
              <a:ext uri="{FF2B5EF4-FFF2-40B4-BE49-F238E27FC236}">
                <a16:creationId xmlns:a16="http://schemas.microsoft.com/office/drawing/2014/main" id="{34604C03-D65A-4D6E-BF3B-149AAF8698A6}"/>
              </a:ext>
            </a:extLst>
          </p:cNvPr>
          <p:cNvSpPr txBox="1"/>
          <p:nvPr/>
        </p:nvSpPr>
        <p:spPr>
          <a:xfrm>
            <a:off x="-6596959" y="897160"/>
            <a:ext cx="1607516" cy="1446550"/>
          </a:xfrm>
          <a:prstGeom prst="rect">
            <a:avLst/>
          </a:prstGeom>
          <a:noFill/>
        </p:spPr>
        <p:txBody>
          <a:bodyPr wrap="square">
            <a:spAutoFit/>
          </a:bodyPr>
          <a:lstStyle/>
          <a:p>
            <a:r>
              <a:rPr lang="en-US" sz="8800" dirty="0">
                <a:solidFill>
                  <a:srgbClr val="333333"/>
                </a:solidFill>
                <a:effectLst/>
                <a:latin typeface="Calligraffitti" panose="02000000000000000000" pitchFamily="2" charset="0"/>
                <a:ea typeface="Calligraffitti" panose="02000000000000000000" pitchFamily="2" charset="0"/>
                <a:cs typeface="Arial" panose="020B0604020202020204" pitchFamily="34" charset="0"/>
              </a:rPr>
              <a:t>6</a:t>
            </a:r>
            <a:endParaRPr lang="vi-VN" sz="8800" dirty="0">
              <a:ea typeface="Calligraffitti" panose="02000000000000000000" pitchFamily="2" charset="0"/>
            </a:endParaRPr>
          </a:p>
        </p:txBody>
      </p:sp>
    </p:spTree>
    <p:extLst>
      <p:ext uri="{BB962C8B-B14F-4D97-AF65-F5344CB8AC3E}">
        <p14:creationId xmlns:p14="http://schemas.microsoft.com/office/powerpoint/2010/main" val="914067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F786AC1-B50D-46A9-94AC-68B236614233}"/>
              </a:ext>
            </a:extLst>
          </p:cNvPr>
          <p:cNvSpPr/>
          <p:nvPr/>
        </p:nvSpPr>
        <p:spPr>
          <a:xfrm rot="18391030">
            <a:off x="10097959" y="1385997"/>
            <a:ext cx="241885" cy="2063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97006" cy="5143500"/>
          </a:xfrm>
          <a:prstGeom prst="rect">
            <a:avLst/>
          </a:prstGeom>
        </p:spPr>
      </p:pic>
      <p:sp>
        <p:nvSpPr>
          <p:cNvPr id="40" name="Parallelogram 39">
            <a:extLst>
              <a:ext uri="{FF2B5EF4-FFF2-40B4-BE49-F238E27FC236}">
                <a16:creationId xmlns:a16="http://schemas.microsoft.com/office/drawing/2014/main" id="{1D6F9F91-2535-4CEE-A416-52848888480A}"/>
              </a:ext>
            </a:extLst>
          </p:cNvPr>
          <p:cNvSpPr/>
          <p:nvPr/>
        </p:nvSpPr>
        <p:spPr>
          <a:xfrm>
            <a:off x="9000075" y="-211378"/>
            <a:ext cx="7210807" cy="5800647"/>
          </a:xfrm>
          <a:prstGeom prst="parallelogram">
            <a:avLst>
              <a:gd name="adj" fmla="val 10497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a:extLst>
              <a:ext uri="{FF2B5EF4-FFF2-40B4-BE49-F238E27FC236}">
                <a16:creationId xmlns:a16="http://schemas.microsoft.com/office/drawing/2014/main" id="{9DC2C165-D84E-4A91-83C6-0D2808520693}"/>
              </a:ext>
            </a:extLst>
          </p:cNvPr>
          <p:cNvSpPr/>
          <p:nvPr/>
        </p:nvSpPr>
        <p:spPr>
          <a:xfrm>
            <a:off x="0" y="-52129"/>
            <a:ext cx="9233058" cy="5195629"/>
          </a:xfrm>
          <a:prstGeom prst="rect">
            <a:avLst/>
          </a:prstGeom>
          <a:solidFill>
            <a:schemeClr val="bg1">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0" name="Picture 29">
            <a:extLst>
              <a:ext uri="{FF2B5EF4-FFF2-40B4-BE49-F238E27FC236}">
                <a16:creationId xmlns:a16="http://schemas.microsoft.com/office/drawing/2014/main" id="{A82852EE-F7BC-4BC8-92AB-F55DAAA81D67}"/>
              </a:ext>
            </a:extLst>
          </p:cNvPr>
          <p:cNvPicPr>
            <a:picLocks noChangeAspect="1"/>
          </p:cNvPicPr>
          <p:nvPr/>
        </p:nvPicPr>
        <p:blipFill>
          <a:blip r:embed="rId3">
            <a:extLst>
              <a:ext uri="{28A0092B-C50C-407E-A947-70E740481C1C}">
                <a14:useLocalDpi xmlns:a14="http://schemas.microsoft.com/office/drawing/2010/main" val="0"/>
              </a:ext>
            </a:extLst>
          </a:blip>
          <a:srcRect l="30535" t="956" b="23619"/>
          <a:stretch>
            <a:fillRect/>
          </a:stretch>
        </p:blipFill>
        <p:spPr>
          <a:xfrm>
            <a:off x="13465634" y="632014"/>
            <a:ext cx="2386444" cy="3879471"/>
          </a:xfrm>
          <a:custGeom>
            <a:avLst/>
            <a:gdLst>
              <a:gd name="connsiteX0" fmla="*/ 2586314 w 3181925"/>
              <a:gd name="connsiteY0" fmla="*/ 0 h 5172628"/>
              <a:gd name="connsiteX1" fmla="*/ 3181925 w 3181925"/>
              <a:gd name="connsiteY1" fmla="*/ 595611 h 5172628"/>
              <a:gd name="connsiteX2" fmla="*/ 3181925 w 3181925"/>
              <a:gd name="connsiteY2" fmla="*/ 4577017 h 5172628"/>
              <a:gd name="connsiteX3" fmla="*/ 2586314 w 3181925"/>
              <a:gd name="connsiteY3" fmla="*/ 5172628 h 5172628"/>
              <a:gd name="connsiteX4" fmla="*/ 0 w 3181925"/>
              <a:gd name="connsiteY4" fmla="*/ 2586314 h 517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925" h="5172628">
                <a:moveTo>
                  <a:pt x="2586314" y="0"/>
                </a:moveTo>
                <a:lnTo>
                  <a:pt x="3181925" y="595611"/>
                </a:lnTo>
                <a:lnTo>
                  <a:pt x="3181925" y="4577017"/>
                </a:lnTo>
                <a:lnTo>
                  <a:pt x="2586314" y="5172628"/>
                </a:lnTo>
                <a:lnTo>
                  <a:pt x="0" y="2586314"/>
                </a:lnTo>
                <a:close/>
              </a:path>
            </a:pathLst>
          </a:custGeom>
        </p:spPr>
      </p:pic>
      <p:pic>
        <p:nvPicPr>
          <p:cNvPr id="33" name="Picture 32">
            <a:extLst>
              <a:ext uri="{FF2B5EF4-FFF2-40B4-BE49-F238E27FC236}">
                <a16:creationId xmlns:a16="http://schemas.microsoft.com/office/drawing/2014/main" id="{E9C30A9B-6612-4218-93A0-CE6A607F25B5}"/>
              </a:ext>
            </a:extLst>
          </p:cNvPr>
          <p:cNvPicPr>
            <a:picLocks noChangeAspect="1"/>
          </p:cNvPicPr>
          <p:nvPr/>
        </p:nvPicPr>
        <p:blipFill>
          <a:blip r:embed="rId4">
            <a:extLst>
              <a:ext uri="{28A0092B-C50C-407E-A947-70E740481C1C}">
                <a14:useLocalDpi xmlns:a14="http://schemas.microsoft.com/office/drawing/2010/main" val="0"/>
              </a:ext>
            </a:extLst>
          </a:blip>
          <a:srcRect l="1043" b="20816"/>
          <a:stretch>
            <a:fillRect/>
          </a:stretch>
        </p:blipFill>
        <p:spPr>
          <a:xfrm rot="3434947">
            <a:off x="10584106" y="-298250"/>
            <a:ext cx="3839027" cy="2195316"/>
          </a:xfrm>
          <a:custGeom>
            <a:avLst/>
            <a:gdLst>
              <a:gd name="connsiteX0" fmla="*/ 340774 w 5118703"/>
              <a:gd name="connsiteY0" fmla="*/ 0 h 2927088"/>
              <a:gd name="connsiteX1" fmla="*/ 4831854 w 5118703"/>
              <a:gd name="connsiteY1" fmla="*/ 0 h 2927088"/>
              <a:gd name="connsiteX2" fmla="*/ 5118703 w 5118703"/>
              <a:gd name="connsiteY2" fmla="*/ 286849 h 2927088"/>
              <a:gd name="connsiteX3" fmla="*/ 5118703 w 5118703"/>
              <a:gd name="connsiteY3" fmla="*/ 394699 h 2927088"/>
              <a:gd name="connsiteX4" fmla="*/ 2586314 w 5118703"/>
              <a:gd name="connsiteY4" fmla="*/ 2927088 h 2927088"/>
              <a:gd name="connsiteX5" fmla="*/ 0 w 5118703"/>
              <a:gd name="connsiteY5" fmla="*/ 340774 h 292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03" h="2927088">
                <a:moveTo>
                  <a:pt x="340774" y="0"/>
                </a:moveTo>
                <a:lnTo>
                  <a:pt x="4831854" y="0"/>
                </a:lnTo>
                <a:lnTo>
                  <a:pt x="5118703" y="286849"/>
                </a:lnTo>
                <a:lnTo>
                  <a:pt x="5118703" y="394699"/>
                </a:lnTo>
                <a:lnTo>
                  <a:pt x="2586314" y="2927088"/>
                </a:lnTo>
                <a:lnTo>
                  <a:pt x="0" y="340774"/>
                </a:lnTo>
                <a:close/>
              </a:path>
            </a:pathLst>
          </a:custGeom>
        </p:spPr>
      </p:pic>
      <p:pic>
        <p:nvPicPr>
          <p:cNvPr id="36" name="Picture 35">
            <a:extLst>
              <a:ext uri="{FF2B5EF4-FFF2-40B4-BE49-F238E27FC236}">
                <a16:creationId xmlns:a16="http://schemas.microsoft.com/office/drawing/2014/main" id="{CC649431-5F71-4318-87D6-F87988FE3EA5}"/>
              </a:ext>
            </a:extLst>
          </p:cNvPr>
          <p:cNvPicPr>
            <a:picLocks noChangeAspect="1"/>
          </p:cNvPicPr>
          <p:nvPr/>
        </p:nvPicPr>
        <p:blipFill>
          <a:blip r:embed="rId5">
            <a:extLst>
              <a:ext uri="{28A0092B-C50C-407E-A947-70E740481C1C}">
                <a14:useLocalDpi xmlns:a14="http://schemas.microsoft.com/office/drawing/2010/main" val="0"/>
              </a:ext>
            </a:extLst>
          </a:blip>
          <a:srcRect l="9924" t="33558" r="5078"/>
          <a:stretch>
            <a:fillRect/>
          </a:stretch>
        </p:blipFill>
        <p:spPr>
          <a:xfrm rot="17539662">
            <a:off x="10584105" y="3211177"/>
            <a:ext cx="3879471" cy="2021701"/>
          </a:xfrm>
          <a:custGeom>
            <a:avLst/>
            <a:gdLst>
              <a:gd name="connsiteX0" fmla="*/ 2586314 w 5172628"/>
              <a:gd name="connsiteY0" fmla="*/ 0 h 2695601"/>
              <a:gd name="connsiteX1" fmla="*/ 5172628 w 5172628"/>
              <a:gd name="connsiteY1" fmla="*/ 2586314 h 2695601"/>
              <a:gd name="connsiteX2" fmla="*/ 5063341 w 5172628"/>
              <a:gd name="connsiteY2" fmla="*/ 2695601 h 2695601"/>
              <a:gd name="connsiteX3" fmla="*/ 109287 w 5172628"/>
              <a:gd name="connsiteY3" fmla="*/ 2695601 h 2695601"/>
              <a:gd name="connsiteX4" fmla="*/ 0 w 5172628"/>
              <a:gd name="connsiteY4" fmla="*/ 2586314 h 269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2628" h="2695601">
                <a:moveTo>
                  <a:pt x="2586314" y="0"/>
                </a:moveTo>
                <a:lnTo>
                  <a:pt x="5172628" y="2586314"/>
                </a:lnTo>
                <a:lnTo>
                  <a:pt x="5063341" y="2695601"/>
                </a:lnTo>
                <a:lnTo>
                  <a:pt x="109287" y="2695601"/>
                </a:lnTo>
                <a:lnTo>
                  <a:pt x="0" y="2586314"/>
                </a:lnTo>
                <a:close/>
              </a:path>
            </a:pathLst>
          </a:custGeom>
        </p:spPr>
      </p:pic>
      <p:sp>
        <p:nvSpPr>
          <p:cNvPr id="37" name="Frame 36">
            <a:extLst>
              <a:ext uri="{FF2B5EF4-FFF2-40B4-BE49-F238E27FC236}">
                <a16:creationId xmlns:a16="http://schemas.microsoft.com/office/drawing/2014/main" id="{859786F7-E451-4C1E-BAF2-2FC7968FF950}"/>
              </a:ext>
            </a:extLst>
          </p:cNvPr>
          <p:cNvSpPr/>
          <p:nvPr/>
        </p:nvSpPr>
        <p:spPr>
          <a:xfrm rot="2700000">
            <a:off x="10844404" y="3332749"/>
            <a:ext cx="3460277" cy="3738791"/>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38" name="Frame 37">
            <a:extLst>
              <a:ext uri="{FF2B5EF4-FFF2-40B4-BE49-F238E27FC236}">
                <a16:creationId xmlns:a16="http://schemas.microsoft.com/office/drawing/2014/main" id="{29FFDC44-2487-49FE-A3BE-78A8FB9AF67E}"/>
              </a:ext>
            </a:extLst>
          </p:cNvPr>
          <p:cNvSpPr/>
          <p:nvPr/>
        </p:nvSpPr>
        <p:spPr>
          <a:xfrm rot="2700000">
            <a:off x="13634114" y="729149"/>
            <a:ext cx="3454879" cy="3600972"/>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39" name="Frame 38">
            <a:extLst>
              <a:ext uri="{FF2B5EF4-FFF2-40B4-BE49-F238E27FC236}">
                <a16:creationId xmlns:a16="http://schemas.microsoft.com/office/drawing/2014/main" id="{3770AA11-FA79-4D83-8041-20B27A5D0385}"/>
              </a:ext>
            </a:extLst>
          </p:cNvPr>
          <p:cNvSpPr/>
          <p:nvPr/>
        </p:nvSpPr>
        <p:spPr>
          <a:xfrm rot="2700000">
            <a:off x="11063062" y="-1842866"/>
            <a:ext cx="3454879" cy="3534004"/>
          </a:xfrm>
          <a:prstGeom prst="frame">
            <a:avLst>
              <a:gd name="adj1" fmla="val 25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2" name="Isosceles Triangle 11">
            <a:extLst>
              <a:ext uri="{FF2B5EF4-FFF2-40B4-BE49-F238E27FC236}">
                <a16:creationId xmlns:a16="http://schemas.microsoft.com/office/drawing/2014/main" id="{9D4581A6-F27F-46DA-A29B-8D880491711F}"/>
              </a:ext>
            </a:extLst>
          </p:cNvPr>
          <p:cNvSpPr/>
          <p:nvPr/>
        </p:nvSpPr>
        <p:spPr>
          <a:xfrm>
            <a:off x="-77899" y="-52128"/>
            <a:ext cx="9233059" cy="5195627"/>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Isosceles Triangle 22">
            <a:extLst>
              <a:ext uri="{FF2B5EF4-FFF2-40B4-BE49-F238E27FC236}">
                <a16:creationId xmlns:a16="http://schemas.microsoft.com/office/drawing/2014/main" id="{96DE9B4A-DEEE-4E80-BC12-06AEDF3D998D}"/>
              </a:ext>
            </a:extLst>
          </p:cNvPr>
          <p:cNvSpPr/>
          <p:nvPr/>
        </p:nvSpPr>
        <p:spPr>
          <a:xfrm rot="11919702">
            <a:off x="2711465" y="2121272"/>
            <a:ext cx="4076102" cy="2311616"/>
          </a:xfrm>
          <a:prstGeom prst="triangle">
            <a:avLst>
              <a:gd name="adj" fmla="val 39754"/>
            </a:avLst>
          </a:prstGeom>
          <a:solidFill>
            <a:schemeClr val="bg1">
              <a:lumMod val="1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Parallelogram 30">
            <a:extLst>
              <a:ext uri="{FF2B5EF4-FFF2-40B4-BE49-F238E27FC236}">
                <a16:creationId xmlns:a16="http://schemas.microsoft.com/office/drawing/2014/main" id="{D0569C99-D9DE-4E3B-87F7-82614B340DC2}"/>
              </a:ext>
            </a:extLst>
          </p:cNvPr>
          <p:cNvSpPr/>
          <p:nvPr/>
        </p:nvSpPr>
        <p:spPr>
          <a:xfrm flipH="1">
            <a:off x="18704023" y="-1264373"/>
            <a:ext cx="4157777" cy="5558169"/>
          </a:xfrm>
          <a:prstGeom prst="parallelogram">
            <a:avLst>
              <a:gd name="adj" fmla="val 5209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Box 23">
            <a:extLst>
              <a:ext uri="{FF2B5EF4-FFF2-40B4-BE49-F238E27FC236}">
                <a16:creationId xmlns:a16="http://schemas.microsoft.com/office/drawing/2014/main" id="{9893DF78-4579-4767-9129-5D59DEC0A972}"/>
              </a:ext>
            </a:extLst>
          </p:cNvPr>
          <p:cNvSpPr txBox="1"/>
          <p:nvPr/>
        </p:nvSpPr>
        <p:spPr>
          <a:xfrm>
            <a:off x="2524650" y="2400221"/>
            <a:ext cx="11469756" cy="707886"/>
          </a:xfrm>
          <a:prstGeom prst="rect">
            <a:avLst/>
          </a:prstGeom>
          <a:noFill/>
        </p:spPr>
        <p:txBody>
          <a:bodyPr wrap="square">
            <a:spAutoFit/>
          </a:bodyPr>
          <a:lstStyle/>
          <a:p>
            <a:r>
              <a:rPr lang="en-US" sz="4000" b="1" spc="600" dirty="0">
                <a:solidFill>
                  <a:srgbClr val="333333"/>
                </a:solidFill>
                <a:latin typeface="Calligraffitti" panose="02000000000000000000" pitchFamily="2" charset="0"/>
                <a:ea typeface="Calligraffitti" panose="02000000000000000000" pitchFamily="2" charset="0"/>
                <a:cs typeface="Arial" panose="020B0604020202020204" pitchFamily="34" charset="0"/>
              </a:rPr>
              <a:t>PRINCIPLES</a:t>
            </a:r>
            <a:endParaRPr lang="vi-VN" sz="4000" b="1" spc="600" dirty="0">
              <a:ea typeface="Calligraffitti" panose="02000000000000000000" pitchFamily="2" charset="0"/>
            </a:endParaRPr>
          </a:p>
        </p:txBody>
      </p:sp>
      <p:sp>
        <p:nvSpPr>
          <p:cNvPr id="25" name="TextBox 24">
            <a:extLst>
              <a:ext uri="{FF2B5EF4-FFF2-40B4-BE49-F238E27FC236}">
                <a16:creationId xmlns:a16="http://schemas.microsoft.com/office/drawing/2014/main" id="{2E5266C7-6222-4F8D-B31C-66ED9A252CD5}"/>
              </a:ext>
            </a:extLst>
          </p:cNvPr>
          <p:cNvSpPr txBox="1"/>
          <p:nvPr/>
        </p:nvSpPr>
        <p:spPr>
          <a:xfrm>
            <a:off x="4160829" y="897160"/>
            <a:ext cx="11469756" cy="1446550"/>
          </a:xfrm>
          <a:prstGeom prst="rect">
            <a:avLst/>
          </a:prstGeom>
          <a:noFill/>
        </p:spPr>
        <p:txBody>
          <a:bodyPr wrap="square">
            <a:spAutoFit/>
          </a:bodyPr>
          <a:lstStyle/>
          <a:p>
            <a:r>
              <a:rPr lang="en-US" sz="8800" dirty="0">
                <a:solidFill>
                  <a:srgbClr val="333333"/>
                </a:solidFill>
                <a:effectLst/>
                <a:latin typeface="Calligraffitti" panose="02000000000000000000" pitchFamily="2" charset="0"/>
                <a:ea typeface="Calligraffitti" panose="02000000000000000000" pitchFamily="2" charset="0"/>
                <a:cs typeface="Arial" panose="020B0604020202020204" pitchFamily="34" charset="0"/>
              </a:rPr>
              <a:t>6</a:t>
            </a:r>
            <a:endParaRPr lang="vi-VN" sz="8800" dirty="0">
              <a:ea typeface="Calligraffitti" panose="02000000000000000000" pitchFamily="2" charset="0"/>
            </a:endParaRPr>
          </a:p>
        </p:txBody>
      </p:sp>
      <p:sp>
        <p:nvSpPr>
          <p:cNvPr id="35" name="Rectangle 34">
            <a:extLst>
              <a:ext uri="{FF2B5EF4-FFF2-40B4-BE49-F238E27FC236}">
                <a16:creationId xmlns:a16="http://schemas.microsoft.com/office/drawing/2014/main" id="{885F2B73-12C0-442D-9BA5-293A9C51EF23}"/>
              </a:ext>
            </a:extLst>
          </p:cNvPr>
          <p:cNvSpPr/>
          <p:nvPr/>
        </p:nvSpPr>
        <p:spPr>
          <a:xfrm>
            <a:off x="9588660" y="-26065"/>
            <a:ext cx="4095087"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TextBox 40">
            <a:extLst>
              <a:ext uri="{FF2B5EF4-FFF2-40B4-BE49-F238E27FC236}">
                <a16:creationId xmlns:a16="http://schemas.microsoft.com/office/drawing/2014/main" id="{BE9EB8CE-790D-4CF2-8326-D96216794523}"/>
              </a:ext>
            </a:extLst>
          </p:cNvPr>
          <p:cNvSpPr txBox="1"/>
          <p:nvPr/>
        </p:nvSpPr>
        <p:spPr>
          <a:xfrm>
            <a:off x="10819914" y="499799"/>
            <a:ext cx="17196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2" name="TextBox 41">
            <a:extLst>
              <a:ext uri="{FF2B5EF4-FFF2-40B4-BE49-F238E27FC236}">
                <a16:creationId xmlns:a16="http://schemas.microsoft.com/office/drawing/2014/main" id="{3D28F4B9-8B61-4A7D-A8FF-684686E4889E}"/>
              </a:ext>
            </a:extLst>
          </p:cNvPr>
          <p:cNvSpPr txBox="1"/>
          <p:nvPr/>
        </p:nvSpPr>
        <p:spPr>
          <a:xfrm>
            <a:off x="9774460" y="1110468"/>
            <a:ext cx="3810606" cy="383888"/>
          </a:xfrm>
          <a:prstGeom prst="rect">
            <a:avLst/>
          </a:prstGeom>
          <a:noFill/>
        </p:spPr>
        <p:txBody>
          <a:bodyPr wrap="square">
            <a:spAutoFit/>
          </a:bodyPr>
          <a:lstStyle/>
          <a:p>
            <a:pPr marL="0" marR="0">
              <a:lnSpc>
                <a:spcPct val="107000"/>
              </a:lnSpc>
              <a:spcBef>
                <a:spcPts val="0"/>
              </a:spcBef>
              <a:spcAft>
                <a:spcPts val="800"/>
              </a:spcAft>
            </a:pPr>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20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3" name="TextBox 42">
            <a:extLst>
              <a:ext uri="{FF2B5EF4-FFF2-40B4-BE49-F238E27FC236}">
                <a16:creationId xmlns:a16="http://schemas.microsoft.com/office/drawing/2014/main" id="{D90E8EED-E62F-486B-B724-587F981F85AD}"/>
              </a:ext>
            </a:extLst>
          </p:cNvPr>
          <p:cNvSpPr txBox="1"/>
          <p:nvPr/>
        </p:nvSpPr>
        <p:spPr>
          <a:xfrm>
            <a:off x="10743714" y="1735693"/>
            <a:ext cx="18720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4" name="TextBox 43">
            <a:extLst>
              <a:ext uri="{FF2B5EF4-FFF2-40B4-BE49-F238E27FC236}">
                <a16:creationId xmlns:a16="http://schemas.microsoft.com/office/drawing/2014/main" id="{7F6FEADD-054F-4882-A860-DC3D0E3E362F}"/>
              </a:ext>
            </a:extLst>
          </p:cNvPr>
          <p:cNvSpPr txBox="1"/>
          <p:nvPr/>
        </p:nvSpPr>
        <p:spPr>
          <a:xfrm>
            <a:off x="10931674"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5" name="TextBox 44">
            <a:extLst>
              <a:ext uri="{FF2B5EF4-FFF2-40B4-BE49-F238E27FC236}">
                <a16:creationId xmlns:a16="http://schemas.microsoft.com/office/drawing/2014/main" id="{724A90C7-4D2B-44E9-9C5A-0DC91C8EAD99}"/>
              </a:ext>
            </a:extLst>
          </p:cNvPr>
          <p:cNvSpPr txBox="1"/>
          <p:nvPr/>
        </p:nvSpPr>
        <p:spPr>
          <a:xfrm>
            <a:off x="1117551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E7463D9C-DD3D-497A-BA50-96F223029569}"/>
              </a:ext>
            </a:extLst>
          </p:cNvPr>
          <p:cNvSpPr txBox="1"/>
          <p:nvPr/>
        </p:nvSpPr>
        <p:spPr>
          <a:xfrm>
            <a:off x="10992634" y="3567699"/>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8865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2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Isosceles Triangle 11">
            <a:extLst>
              <a:ext uri="{FF2B5EF4-FFF2-40B4-BE49-F238E27FC236}">
                <a16:creationId xmlns:a16="http://schemas.microsoft.com/office/drawing/2014/main" id="{9D4581A6-F27F-46DA-A29B-8D880491711F}"/>
              </a:ext>
            </a:extLst>
          </p:cNvPr>
          <p:cNvSpPr/>
          <p:nvPr/>
        </p:nvSpPr>
        <p:spPr>
          <a:xfrm>
            <a:off x="-77899" y="5800647"/>
            <a:ext cx="9233059" cy="5195627"/>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Isosceles Triangle 22">
            <a:extLst>
              <a:ext uri="{FF2B5EF4-FFF2-40B4-BE49-F238E27FC236}">
                <a16:creationId xmlns:a16="http://schemas.microsoft.com/office/drawing/2014/main" id="{96DE9B4A-DEEE-4E80-BC12-06AEDF3D998D}"/>
              </a:ext>
            </a:extLst>
          </p:cNvPr>
          <p:cNvSpPr/>
          <p:nvPr/>
        </p:nvSpPr>
        <p:spPr>
          <a:xfrm rot="7159630">
            <a:off x="2836889" y="8215967"/>
            <a:ext cx="4076102" cy="2311616"/>
          </a:xfrm>
          <a:prstGeom prst="triangle">
            <a:avLst>
              <a:gd name="adj" fmla="val 39754"/>
            </a:avLst>
          </a:prstGeom>
          <a:solidFill>
            <a:schemeClr val="bg1">
              <a:lumMod val="1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Box 23">
            <a:extLst>
              <a:ext uri="{FF2B5EF4-FFF2-40B4-BE49-F238E27FC236}">
                <a16:creationId xmlns:a16="http://schemas.microsoft.com/office/drawing/2014/main" id="{9893DF78-4579-4767-9129-5D59DEC0A972}"/>
              </a:ext>
            </a:extLst>
          </p:cNvPr>
          <p:cNvSpPr txBox="1"/>
          <p:nvPr/>
        </p:nvSpPr>
        <p:spPr>
          <a:xfrm>
            <a:off x="2524650" y="9596152"/>
            <a:ext cx="11469756" cy="707886"/>
          </a:xfrm>
          <a:prstGeom prst="rect">
            <a:avLst/>
          </a:prstGeom>
          <a:noFill/>
        </p:spPr>
        <p:txBody>
          <a:bodyPr wrap="square">
            <a:spAutoFit/>
          </a:bodyPr>
          <a:lstStyle/>
          <a:p>
            <a:r>
              <a:rPr lang="en-US" sz="4000" b="1" spc="600" dirty="0">
                <a:solidFill>
                  <a:srgbClr val="333333"/>
                </a:solidFill>
                <a:latin typeface="Calligraffitti" panose="02000000000000000000" pitchFamily="2" charset="0"/>
                <a:ea typeface="Calligraffitti" panose="02000000000000000000" pitchFamily="2" charset="0"/>
                <a:cs typeface="Arial" panose="020B0604020202020204" pitchFamily="34" charset="0"/>
              </a:rPr>
              <a:t>PRINCIPLES</a:t>
            </a:r>
            <a:endParaRPr lang="vi-VN" sz="4000" b="1" spc="600" dirty="0">
              <a:ea typeface="Calligraffitti" panose="02000000000000000000" pitchFamily="2" charset="0"/>
            </a:endParaRPr>
          </a:p>
        </p:txBody>
      </p:sp>
      <p:sp>
        <p:nvSpPr>
          <p:cNvPr id="25" name="TextBox 24">
            <a:extLst>
              <a:ext uri="{FF2B5EF4-FFF2-40B4-BE49-F238E27FC236}">
                <a16:creationId xmlns:a16="http://schemas.microsoft.com/office/drawing/2014/main" id="{2E5266C7-6222-4F8D-B31C-66ED9A252CD5}"/>
              </a:ext>
            </a:extLst>
          </p:cNvPr>
          <p:cNvSpPr txBox="1"/>
          <p:nvPr/>
        </p:nvSpPr>
        <p:spPr>
          <a:xfrm>
            <a:off x="4160829" y="7675185"/>
            <a:ext cx="11469756" cy="1446550"/>
          </a:xfrm>
          <a:prstGeom prst="rect">
            <a:avLst/>
          </a:prstGeom>
          <a:noFill/>
        </p:spPr>
        <p:txBody>
          <a:bodyPr wrap="square">
            <a:spAutoFit/>
          </a:bodyPr>
          <a:lstStyle/>
          <a:p>
            <a:r>
              <a:rPr lang="en-US" sz="8800" dirty="0">
                <a:solidFill>
                  <a:srgbClr val="333333"/>
                </a:solidFill>
                <a:effectLst/>
                <a:latin typeface="Calligraffitti" panose="02000000000000000000" pitchFamily="2" charset="0"/>
                <a:ea typeface="Calligraffitti" panose="02000000000000000000" pitchFamily="2" charset="0"/>
                <a:cs typeface="Arial" panose="020B0604020202020204" pitchFamily="34" charset="0"/>
              </a:rPr>
              <a:t>6</a:t>
            </a:r>
            <a:endParaRPr lang="vi-VN" sz="8800" dirty="0">
              <a:ea typeface="Calligraffitti" panose="02000000000000000000" pitchFamily="2"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90133" y="-1257842"/>
            <a:ext cx="393595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2" name="Rectangle 31">
            <a:extLst>
              <a:ext uri="{FF2B5EF4-FFF2-40B4-BE49-F238E27FC236}">
                <a16:creationId xmlns:a16="http://schemas.microsoft.com/office/drawing/2014/main" id="{845505D8-7619-494F-A8C3-2C21DA33CA28}"/>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a:extLst>
              <a:ext uri="{FF2B5EF4-FFF2-40B4-BE49-F238E27FC236}">
                <a16:creationId xmlns:a16="http://schemas.microsoft.com/office/drawing/2014/main" id="{CB8572D1-59D4-4764-BB9D-E28E2F141EE8}"/>
              </a:ext>
            </a:extLst>
          </p:cNvPr>
          <p:cNvSpPr txBox="1"/>
          <p:nvPr/>
        </p:nvSpPr>
        <p:spPr>
          <a:xfrm>
            <a:off x="6243146" y="499799"/>
            <a:ext cx="1919888"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1" name="TextBox 40">
            <a:extLst>
              <a:ext uri="{FF2B5EF4-FFF2-40B4-BE49-F238E27FC236}">
                <a16:creationId xmlns:a16="http://schemas.microsoft.com/office/drawing/2014/main" id="{28A4B0B3-196B-4CFC-86EA-D1AF80B89461}"/>
              </a:ext>
            </a:extLst>
          </p:cNvPr>
          <p:cNvSpPr txBox="1"/>
          <p:nvPr/>
        </p:nvSpPr>
        <p:spPr>
          <a:xfrm>
            <a:off x="5290133" y="1121471"/>
            <a:ext cx="4006873" cy="383888"/>
          </a:xfrm>
          <a:prstGeom prst="rect">
            <a:avLst/>
          </a:prstGeom>
          <a:noFill/>
        </p:spPr>
        <p:txBody>
          <a:bodyPr wrap="square">
            <a:spAutoFit/>
          </a:bodyPr>
          <a:lstStyle/>
          <a:p>
            <a:pPr marL="0" marR="0">
              <a:lnSpc>
                <a:spcPct val="107000"/>
              </a:lnSpc>
              <a:spcBef>
                <a:spcPts val="0"/>
              </a:spcBef>
              <a:spcAft>
                <a:spcPts val="800"/>
              </a:spcAft>
            </a:pPr>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42" name="TextBox 41">
            <a:extLst>
              <a:ext uri="{FF2B5EF4-FFF2-40B4-BE49-F238E27FC236}">
                <a16:creationId xmlns:a16="http://schemas.microsoft.com/office/drawing/2014/main" id="{5473C294-040E-4A53-B46B-D45E7AB2F96F}"/>
              </a:ext>
            </a:extLst>
          </p:cNvPr>
          <p:cNvSpPr txBox="1"/>
          <p:nvPr/>
        </p:nvSpPr>
        <p:spPr>
          <a:xfrm>
            <a:off x="6290935" y="1735693"/>
            <a:ext cx="18720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3" name="TextBox 42">
            <a:extLst>
              <a:ext uri="{FF2B5EF4-FFF2-40B4-BE49-F238E27FC236}">
                <a16:creationId xmlns:a16="http://schemas.microsoft.com/office/drawing/2014/main" id="{281D37DE-2FF8-49D0-90D6-0AC4612BB926}"/>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4" name="TextBox 43">
            <a:extLst>
              <a:ext uri="{FF2B5EF4-FFF2-40B4-BE49-F238E27FC236}">
                <a16:creationId xmlns:a16="http://schemas.microsoft.com/office/drawing/2014/main" id="{8CACB9C6-F156-4BBA-978F-810308FA4354}"/>
              </a:ext>
            </a:extLst>
          </p:cNvPr>
          <p:cNvSpPr txBox="1"/>
          <p:nvPr/>
        </p:nvSpPr>
        <p:spPr>
          <a:xfrm>
            <a:off x="672273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5" name="TextBox 44">
            <a:extLst>
              <a:ext uri="{FF2B5EF4-FFF2-40B4-BE49-F238E27FC236}">
                <a16:creationId xmlns:a16="http://schemas.microsoft.com/office/drawing/2014/main" id="{A3104870-1C85-4474-981C-9C10447DF270}"/>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A5A1D365-945F-4946-A224-C024485F093B}"/>
              </a:ext>
            </a:extLst>
          </p:cNvPr>
          <p:cNvSpPr txBox="1"/>
          <p:nvPr/>
        </p:nvSpPr>
        <p:spPr>
          <a:xfrm>
            <a:off x="-4281585" y="574915"/>
            <a:ext cx="4281585" cy="1771447"/>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Most people feel the need to return a favor.</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The way you can use this is pretty straightforward: give something away that has real value to your visitors. Amazon does a great job at this by providing free chapters of a lot of books for the Kindle</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47" name="Picture 46" descr="Free sample chapter for Kindle on Amazon.com">
            <a:extLst>
              <a:ext uri="{FF2B5EF4-FFF2-40B4-BE49-F238E27FC236}">
                <a16:creationId xmlns:a16="http://schemas.microsoft.com/office/drawing/2014/main" id="{A14438AF-FB17-4372-BAE2-A3C781116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79227" y="2544583"/>
            <a:ext cx="2171700" cy="1775460"/>
          </a:xfrm>
          <a:prstGeom prst="rect">
            <a:avLst/>
          </a:prstGeom>
          <a:noFill/>
          <a:ln>
            <a:noFill/>
          </a:ln>
        </p:spPr>
      </p:pic>
    </p:spTree>
    <p:extLst>
      <p:ext uri="{BB962C8B-B14F-4D97-AF65-F5344CB8AC3E}">
        <p14:creationId xmlns:p14="http://schemas.microsoft.com/office/powerpoint/2010/main" val="229572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90133" y="1121471"/>
            <a:ext cx="4006873" cy="383888"/>
          </a:xfrm>
          <a:prstGeom prst="rect">
            <a:avLst/>
          </a:prstGeom>
          <a:noFill/>
        </p:spPr>
        <p:txBody>
          <a:bodyPr wrap="square">
            <a:spAutoFit/>
          </a:bodyPr>
          <a:lstStyle/>
          <a:p>
            <a:pPr marL="0" marR="0">
              <a:lnSpc>
                <a:spcPct val="107000"/>
              </a:lnSpc>
              <a:spcBef>
                <a:spcPts val="0"/>
              </a:spcBef>
              <a:spcAft>
                <a:spcPts val="800"/>
              </a:spcAft>
            </a:pPr>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18720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281928"/>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425255" y="574915"/>
            <a:ext cx="4281585" cy="1771447"/>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Most people feel the need to return a favor.</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The way you can use this is pretty straightforward: give something away that has real value to your visitors. Amazon does a great job at this by providing free chapters of a lot of books for the Kindle</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18" name="Picture 17" descr="Free sample chapter for Kindle on Amazon.com">
            <a:extLst>
              <a:ext uri="{FF2B5EF4-FFF2-40B4-BE49-F238E27FC236}">
                <a16:creationId xmlns:a16="http://schemas.microsoft.com/office/drawing/2014/main" id="{096A4B97-13EC-4DAE-9F3C-7B4F2A5E5A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7613" y="2544583"/>
            <a:ext cx="2171700" cy="1775460"/>
          </a:xfrm>
          <a:prstGeom prst="rect">
            <a:avLst/>
          </a:prstGeom>
          <a:noFill/>
          <a:ln>
            <a:noFill/>
          </a:ln>
        </p:spPr>
      </p:pic>
      <p:sp>
        <p:nvSpPr>
          <p:cNvPr id="20" name="TextBox 19">
            <a:extLst>
              <a:ext uri="{FF2B5EF4-FFF2-40B4-BE49-F238E27FC236}">
                <a16:creationId xmlns:a16="http://schemas.microsoft.com/office/drawing/2014/main" id="{BDA22C32-D3AB-4A40-938B-980C5E05D54E}"/>
              </a:ext>
            </a:extLst>
          </p:cNvPr>
          <p:cNvSpPr txBox="1"/>
          <p:nvPr/>
        </p:nvSpPr>
        <p:spPr>
          <a:xfrm>
            <a:off x="-5383380" y="234298"/>
            <a:ext cx="4687704" cy="2561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When people agree to an idea or goal, they will probably honor that commitment later. They will even do that if the original incentive or motivation is removed. </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This is because people come to see the commitment as congruent with their self-image. This is how cognitive dissonance works, and why someone who did you a small favor tends to like you more than someone who didn't.</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22" name="Picture 21" descr="The WishList feature on Amazon.com">
            <a:extLst>
              <a:ext uri="{FF2B5EF4-FFF2-40B4-BE49-F238E27FC236}">
                <a16:creationId xmlns:a16="http://schemas.microsoft.com/office/drawing/2014/main" id="{BEB9740A-80A6-4DA4-BA74-FDF6012CC12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41112" y="2842887"/>
            <a:ext cx="3418489" cy="2158375"/>
          </a:xfrm>
          <a:prstGeom prst="rect">
            <a:avLst/>
          </a:prstGeom>
          <a:noFill/>
          <a:ln>
            <a:noFill/>
          </a:ln>
        </p:spPr>
      </p:pic>
    </p:spTree>
    <p:extLst>
      <p:ext uri="{BB962C8B-B14F-4D97-AF65-F5344CB8AC3E}">
        <p14:creationId xmlns:p14="http://schemas.microsoft.com/office/powerpoint/2010/main" val="153276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19210" y="1100676"/>
            <a:ext cx="4006873" cy="400110"/>
          </a:xfrm>
          <a:prstGeom prst="rect">
            <a:avLst/>
          </a:prstGeom>
          <a:noFill/>
        </p:spPr>
        <p:txBody>
          <a:bodyPr wrap="square">
            <a:spAutoFit/>
          </a:bodyPr>
          <a:lstStyle/>
          <a:p>
            <a:pPr marL="0" marR="0">
              <a:lnSpc>
                <a:spcPct val="107000"/>
              </a:lnSpc>
              <a:spcBef>
                <a:spcPts val="0"/>
              </a:spcBef>
              <a:spcAft>
                <a:spcPts val="800"/>
              </a:spcAft>
            </a:pPr>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18720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910584"/>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354528" y="234298"/>
            <a:ext cx="4687704" cy="2561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When people agree to an idea or goal, they will probably honor that commitment later. They will even do that if the original incentive or motivation is removed. </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This is because people come to see the commitment as congruent with their self-image. This is how cognitive dissonance works, and why someone who did you a small favor tends to like you more than someone who didn't.</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14" name="Picture 13" descr="The WishList feature on Amazon.com">
            <a:extLst>
              <a:ext uri="{FF2B5EF4-FFF2-40B4-BE49-F238E27FC236}">
                <a16:creationId xmlns:a16="http://schemas.microsoft.com/office/drawing/2014/main" id="{9BEE8F8B-8B67-4772-9616-47E4E0881F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6796" y="2842887"/>
            <a:ext cx="3418489" cy="2158375"/>
          </a:xfrm>
          <a:prstGeom prst="rect">
            <a:avLst/>
          </a:prstGeom>
          <a:noFill/>
          <a:ln>
            <a:noFill/>
          </a:ln>
        </p:spPr>
      </p:pic>
      <p:sp>
        <p:nvSpPr>
          <p:cNvPr id="16" name="TextBox 15">
            <a:extLst>
              <a:ext uri="{FF2B5EF4-FFF2-40B4-BE49-F238E27FC236}">
                <a16:creationId xmlns:a16="http://schemas.microsoft.com/office/drawing/2014/main" id="{AFE39928-7700-4F28-A7D0-830651B8DD52}"/>
              </a:ext>
            </a:extLst>
          </p:cNvPr>
          <p:cNvSpPr txBox="1"/>
          <p:nvPr/>
        </p:nvSpPr>
        <p:spPr>
          <a:xfrm>
            <a:off x="-5065628" y="234298"/>
            <a:ext cx="4779301" cy="2561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An obvious way to show that your site is actually being used and appreciated is showing off Facebook likes, Twitter followers and Google +1s. </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Of course, you will need a decent number of followers for that. Another clever move is to ask users to leave a review of your shop after they gave positive feedback. This way you can quickly collect positive testimonials which you can use to persuade others.</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20" name="Picture 19" descr="The 'also bought' feature on Amazon.com">
            <a:extLst>
              <a:ext uri="{FF2B5EF4-FFF2-40B4-BE49-F238E27FC236}">
                <a16:creationId xmlns:a16="http://schemas.microsoft.com/office/drawing/2014/main" id="{B145A1A1-3DBE-409B-9CAD-2F23632FA1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41497" y="2957031"/>
            <a:ext cx="4762500" cy="1912620"/>
          </a:xfrm>
          <a:prstGeom prst="rect">
            <a:avLst/>
          </a:prstGeom>
          <a:noFill/>
          <a:ln>
            <a:noFill/>
          </a:ln>
        </p:spPr>
      </p:pic>
    </p:spTree>
    <p:extLst>
      <p:ext uri="{BB962C8B-B14F-4D97-AF65-F5344CB8AC3E}">
        <p14:creationId xmlns:p14="http://schemas.microsoft.com/office/powerpoint/2010/main" val="24148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19210" y="1100676"/>
            <a:ext cx="4006873" cy="400110"/>
          </a:xfrm>
          <a:prstGeom prst="rect">
            <a:avLst/>
          </a:prstGeom>
          <a:noFill/>
        </p:spPr>
        <p:txBody>
          <a:bodyPr wrap="square">
            <a:spAutoFit/>
          </a:bodyPr>
          <a:lstStyle/>
          <a:p>
            <a:pPr marL="0" marR="0">
              <a:lnSpc>
                <a:spcPct val="107000"/>
              </a:lnSpc>
              <a:spcBef>
                <a:spcPts val="0"/>
              </a:spcBef>
              <a:spcAft>
                <a:spcPts val="800"/>
              </a:spcAft>
            </a:pPr>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2106831"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1515225"/>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354527" y="234298"/>
            <a:ext cx="4779301" cy="2561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An obvious way to show that your site is actually being used and appreciated is showing off Facebook likes, Twitter followers and Google +1s. </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Of course, you will need a decent number of followers for that. Another clever move is to ask users to leave a review of your shop after they gave positive feedback. This way you can quickly collect positive testimonials which you can use to persuade others.</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16" name="Picture 15" descr="The 'also bought' feature on Amazon.com">
            <a:extLst>
              <a:ext uri="{FF2B5EF4-FFF2-40B4-BE49-F238E27FC236}">
                <a16:creationId xmlns:a16="http://schemas.microsoft.com/office/drawing/2014/main" id="{F7D24537-3AB8-4D81-BDE3-2DD48D169E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8658" y="2957031"/>
            <a:ext cx="4762500" cy="1912620"/>
          </a:xfrm>
          <a:prstGeom prst="rect">
            <a:avLst/>
          </a:prstGeom>
          <a:noFill/>
          <a:ln>
            <a:noFill/>
          </a:ln>
        </p:spPr>
      </p:pic>
      <p:sp>
        <p:nvSpPr>
          <p:cNvPr id="18" name="TextBox 17">
            <a:extLst>
              <a:ext uri="{FF2B5EF4-FFF2-40B4-BE49-F238E27FC236}">
                <a16:creationId xmlns:a16="http://schemas.microsoft.com/office/drawing/2014/main" id="{A259EE34-8593-4F32-B216-3306B9C14A63}"/>
              </a:ext>
            </a:extLst>
          </p:cNvPr>
          <p:cNvSpPr txBox="1"/>
          <p:nvPr/>
        </p:nvSpPr>
        <p:spPr>
          <a:xfrm>
            <a:off x="-5339442" y="513080"/>
            <a:ext cx="4779301" cy="1668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Authority doesn’t only come from famous people or professors, however. Many e-commerce sites use badges of security certificates, given to them by third parties. These third parties are seen as security experts and invoke a feeling of </a:t>
            </a:r>
            <a:r>
              <a:rPr lang="en-US" sz="1600" dirty="0" err="1">
                <a:solidFill>
                  <a:schemeClr val="bg1"/>
                </a:solidFill>
                <a:effectLst/>
                <a:latin typeface="Nunito" pitchFamily="2" charset="0"/>
                <a:ea typeface="Calibri" panose="020F0502020204030204" pitchFamily="34" charset="0"/>
                <a:cs typeface="Arial" panose="020B0604020202020204" pitchFamily="34" charset="0"/>
              </a:rPr>
              <a:t>transparancy</a:t>
            </a:r>
            <a:r>
              <a:rPr lang="en-US" sz="1600" dirty="0">
                <a:solidFill>
                  <a:schemeClr val="bg1"/>
                </a:solidFill>
                <a:effectLst/>
                <a:latin typeface="Nunito" pitchFamily="2" charset="0"/>
                <a:ea typeface="Calibri" panose="020F0502020204030204" pitchFamily="34" charset="0"/>
                <a:cs typeface="Arial" panose="020B0604020202020204" pitchFamily="34" charset="0"/>
              </a:rPr>
              <a:t>.</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20" name="Picture 19" descr="VeriSign offers this trustworthy 'Norton secured' badge to site owners">
            <a:extLst>
              <a:ext uri="{FF2B5EF4-FFF2-40B4-BE49-F238E27FC236}">
                <a16:creationId xmlns:a16="http://schemas.microsoft.com/office/drawing/2014/main" id="{48CDE9F6-93CE-498D-AD03-6F725CEB49A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19350" y="2571749"/>
            <a:ext cx="2644140" cy="1447800"/>
          </a:xfrm>
          <a:prstGeom prst="rect">
            <a:avLst/>
          </a:prstGeom>
          <a:noFill/>
          <a:ln>
            <a:noFill/>
          </a:ln>
        </p:spPr>
      </p:pic>
    </p:spTree>
    <p:extLst>
      <p:ext uri="{BB962C8B-B14F-4D97-AF65-F5344CB8AC3E}">
        <p14:creationId xmlns:p14="http://schemas.microsoft.com/office/powerpoint/2010/main" val="87775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19210" y="1100676"/>
            <a:ext cx="4006873" cy="400110"/>
          </a:xfrm>
          <a:prstGeom prst="rect">
            <a:avLst/>
          </a:prstGeom>
          <a:noFill/>
        </p:spPr>
        <p:txBody>
          <a:bodyPr wrap="square">
            <a:spAutoFit/>
          </a:bodyPr>
          <a:lstStyle/>
          <a:p>
            <a:pPr marL="0" marR="0">
              <a:lnSpc>
                <a:spcPct val="107000"/>
              </a:lnSpc>
              <a:spcBef>
                <a:spcPts val="0"/>
              </a:spcBef>
              <a:spcAft>
                <a:spcPts val="800"/>
              </a:spcAft>
            </a:pPr>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2106831"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57031"/>
            <a:ext cx="100849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2179309"/>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354527" y="513080"/>
            <a:ext cx="4779301" cy="1668855"/>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Authority doesn’t only come from famous people or professors, however. Many e-commerce sites use badges of security certificates, given to them by third parties. These third parties are seen as security experts and invoke a feeling of </a:t>
            </a:r>
            <a:r>
              <a:rPr lang="en-US" sz="1600" dirty="0" err="1">
                <a:solidFill>
                  <a:schemeClr val="bg1"/>
                </a:solidFill>
                <a:effectLst/>
                <a:latin typeface="Nunito" pitchFamily="2" charset="0"/>
                <a:ea typeface="Calibri" panose="020F0502020204030204" pitchFamily="34" charset="0"/>
                <a:cs typeface="Arial" panose="020B0604020202020204" pitchFamily="34" charset="0"/>
              </a:rPr>
              <a:t>transparancy</a:t>
            </a:r>
            <a:r>
              <a:rPr lang="en-US" sz="1600" dirty="0">
                <a:solidFill>
                  <a:schemeClr val="bg1"/>
                </a:solidFill>
                <a:effectLst/>
                <a:latin typeface="Nunito" pitchFamily="2" charset="0"/>
                <a:ea typeface="Calibri" panose="020F0502020204030204" pitchFamily="34" charset="0"/>
                <a:cs typeface="Arial" panose="020B0604020202020204" pitchFamily="34" charset="0"/>
              </a:rPr>
              <a:t>.</a:t>
            </a:r>
            <a:endParaRPr lang="vi-VN" sz="1800" dirty="0">
              <a:solidFill>
                <a:schemeClr val="bg1"/>
              </a:solidFill>
              <a:effectLst/>
              <a:latin typeface="Nunito" pitchFamily="2" charset="0"/>
              <a:ea typeface="Calibri" panose="020F0502020204030204" pitchFamily="34" charset="0"/>
              <a:cs typeface="Arial" panose="020B0604020202020204" pitchFamily="34" charset="0"/>
            </a:endParaRPr>
          </a:p>
        </p:txBody>
      </p:sp>
      <p:pic>
        <p:nvPicPr>
          <p:cNvPr id="14" name="Picture 13" descr="VeriSign offers this trustworthy 'Norton secured' badge to site owners">
            <a:extLst>
              <a:ext uri="{FF2B5EF4-FFF2-40B4-BE49-F238E27FC236}">
                <a16:creationId xmlns:a16="http://schemas.microsoft.com/office/drawing/2014/main" id="{DE28AACF-B82A-4CD8-B341-A0288DBB4B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74619" y="2571749"/>
            <a:ext cx="2644140" cy="1447800"/>
          </a:xfrm>
          <a:prstGeom prst="rect">
            <a:avLst/>
          </a:prstGeom>
          <a:noFill/>
          <a:ln>
            <a:noFill/>
          </a:ln>
        </p:spPr>
      </p:pic>
      <p:sp>
        <p:nvSpPr>
          <p:cNvPr id="18" name="TextBox 17">
            <a:extLst>
              <a:ext uri="{FF2B5EF4-FFF2-40B4-BE49-F238E27FC236}">
                <a16:creationId xmlns:a16="http://schemas.microsoft.com/office/drawing/2014/main" id="{EF95BA3A-EF27-4A21-88BC-CAB5121596CF}"/>
              </a:ext>
            </a:extLst>
          </p:cNvPr>
          <p:cNvSpPr txBox="1"/>
          <p:nvPr/>
        </p:nvSpPr>
        <p:spPr>
          <a:xfrm>
            <a:off x="-5187825" y="351593"/>
            <a:ext cx="4779301" cy="2298386"/>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We take a recommendation from a friend to heart because doing so validates our belonging to our group of friends.</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This is why it is so valuable to ‘go viral’. Recommendations by friends are seen as very valuable, and people return the favor by passing the advice along. Before you know it, your content spreads exponentially.</a:t>
            </a:r>
          </a:p>
        </p:txBody>
      </p:sp>
      <p:pic>
        <p:nvPicPr>
          <p:cNvPr id="20" name="Picture 19" descr="Different curves of viral growth (Credit: Think-Through.com)">
            <a:hlinkClick r:id="rId4" tgtFrame="&quot;_blank&quot;"/>
            <a:extLst>
              <a:ext uri="{FF2B5EF4-FFF2-40B4-BE49-F238E27FC236}">
                <a16:creationId xmlns:a16="http://schemas.microsoft.com/office/drawing/2014/main" id="{A852D647-4620-4BD5-AA97-F8B68D0663C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18630" y="2774275"/>
            <a:ext cx="3564637" cy="1880150"/>
          </a:xfrm>
          <a:prstGeom prst="rect">
            <a:avLst/>
          </a:prstGeom>
          <a:noFill/>
          <a:ln>
            <a:noFill/>
          </a:ln>
        </p:spPr>
      </p:pic>
    </p:spTree>
    <p:extLst>
      <p:ext uri="{BB962C8B-B14F-4D97-AF65-F5344CB8AC3E}">
        <p14:creationId xmlns:p14="http://schemas.microsoft.com/office/powerpoint/2010/main" val="15296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19210" y="1100676"/>
            <a:ext cx="4006873" cy="400110"/>
          </a:xfrm>
          <a:prstGeom prst="rect">
            <a:avLst/>
          </a:prstGeom>
          <a:noFill/>
        </p:spPr>
        <p:txBody>
          <a:bodyPr wrap="square">
            <a:spAutoFit/>
          </a:bodyPr>
          <a:lstStyle/>
          <a:p>
            <a:pPr marL="0" marR="0">
              <a:lnSpc>
                <a:spcPct val="107000"/>
              </a:lnSpc>
              <a:spcBef>
                <a:spcPts val="0"/>
              </a:spcBef>
              <a:spcAft>
                <a:spcPts val="800"/>
              </a:spcAft>
            </a:pPr>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2106831"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18130"/>
            <a:ext cx="1245737"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2731083"/>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354527" y="351593"/>
            <a:ext cx="4779301" cy="2298386"/>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We take a recommendation from a friend to heart because doing so validates our belonging to our group of friends.</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This is why it is so valuable to ‘go viral’. Recommendations by friends are seen as very valuable, and people return the favor by passing the advice along. Before you know it, your content spreads exponentially.</a:t>
            </a:r>
          </a:p>
        </p:txBody>
      </p:sp>
      <p:pic>
        <p:nvPicPr>
          <p:cNvPr id="16" name="Picture 15" descr="Different curves of viral growth (Credit: Think-Through.com)">
            <a:hlinkClick r:id="rId3" tgtFrame="&quot;_blank&quot;"/>
            <a:extLst>
              <a:ext uri="{FF2B5EF4-FFF2-40B4-BE49-F238E27FC236}">
                <a16:creationId xmlns:a16="http://schemas.microsoft.com/office/drawing/2014/main" id="{BD971537-0BB7-4244-8F36-F2488AE058B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3722" y="2774275"/>
            <a:ext cx="3564637" cy="1880150"/>
          </a:xfrm>
          <a:prstGeom prst="rect">
            <a:avLst/>
          </a:prstGeom>
          <a:noFill/>
          <a:ln>
            <a:noFill/>
          </a:ln>
        </p:spPr>
      </p:pic>
      <p:sp>
        <p:nvSpPr>
          <p:cNvPr id="18" name="TextBox 17">
            <a:extLst>
              <a:ext uri="{FF2B5EF4-FFF2-40B4-BE49-F238E27FC236}">
                <a16:creationId xmlns:a16="http://schemas.microsoft.com/office/drawing/2014/main" id="{98AFB834-0458-4BD7-89C5-B12F451A79F9}"/>
              </a:ext>
            </a:extLst>
          </p:cNvPr>
          <p:cNvSpPr txBox="1"/>
          <p:nvPr/>
        </p:nvSpPr>
        <p:spPr>
          <a:xfrm>
            <a:off x="-4995691" y="468978"/>
            <a:ext cx="4779301" cy="2034916"/>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If something is hard to get, people will want it more. Scarcity makes a product seem desirable and cool.</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Apple knows how to make use of this principle very well. People stand in ridiculously long queues at every new product launch, which creates a lot of hype and free press.</a:t>
            </a:r>
          </a:p>
        </p:txBody>
      </p:sp>
      <p:pic>
        <p:nvPicPr>
          <p:cNvPr id="20" name="Picture 19" descr="Etsy prominently shows the products availabilty">
            <a:extLst>
              <a:ext uri="{FF2B5EF4-FFF2-40B4-BE49-F238E27FC236}">
                <a16:creationId xmlns:a16="http://schemas.microsoft.com/office/drawing/2014/main" id="{C6133893-1B2C-4E40-B87A-D4724FE7B4E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192687" y="2755932"/>
            <a:ext cx="2979420" cy="1181100"/>
          </a:xfrm>
          <a:prstGeom prst="rect">
            <a:avLst/>
          </a:prstGeom>
          <a:noFill/>
          <a:ln>
            <a:noFill/>
          </a:ln>
        </p:spPr>
      </p:pic>
    </p:spTree>
    <p:extLst>
      <p:ext uri="{BB962C8B-B14F-4D97-AF65-F5344CB8AC3E}">
        <p14:creationId xmlns:p14="http://schemas.microsoft.com/office/powerpoint/2010/main" val="9162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1881579"/>
            <a:ext cx="11188700" cy="7264400"/>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ight Triangle 6">
            <a:extLst>
              <a:ext uri="{FF2B5EF4-FFF2-40B4-BE49-F238E27FC236}">
                <a16:creationId xmlns:a16="http://schemas.microsoft.com/office/drawing/2014/main" id="{C86221FC-4ACC-4990-81D0-978E716FB331}"/>
              </a:ext>
            </a:extLst>
          </p:cNvPr>
          <p:cNvSpPr/>
          <p:nvPr/>
        </p:nvSpPr>
        <p:spPr>
          <a:xfrm>
            <a:off x="-3731615" y="2317773"/>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ight Triangle 7">
            <a:extLst>
              <a:ext uri="{FF2B5EF4-FFF2-40B4-BE49-F238E27FC236}">
                <a16:creationId xmlns:a16="http://schemas.microsoft.com/office/drawing/2014/main" id="{B4F43320-6494-4995-8993-804D161A49FC}"/>
              </a:ext>
            </a:extLst>
          </p:cNvPr>
          <p:cNvSpPr/>
          <p:nvPr/>
        </p:nvSpPr>
        <p:spPr>
          <a:xfrm>
            <a:off x="-3731555" y="3055995"/>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ight Triangle 8">
            <a:extLst>
              <a:ext uri="{FF2B5EF4-FFF2-40B4-BE49-F238E27FC236}">
                <a16:creationId xmlns:a16="http://schemas.microsoft.com/office/drawing/2014/main" id="{5CC49566-941C-4DF4-ABBE-9FC66BBCA0FB}"/>
              </a:ext>
            </a:extLst>
          </p:cNvPr>
          <p:cNvSpPr/>
          <p:nvPr/>
        </p:nvSpPr>
        <p:spPr>
          <a:xfrm>
            <a:off x="-3731630" y="3817961"/>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ight Triangle 9">
            <a:extLst>
              <a:ext uri="{FF2B5EF4-FFF2-40B4-BE49-F238E27FC236}">
                <a16:creationId xmlns:a16="http://schemas.microsoft.com/office/drawing/2014/main" id="{2FAD82A8-2A73-44D7-8BA8-DF4A03DD8CB0}"/>
              </a:ext>
            </a:extLst>
          </p:cNvPr>
          <p:cNvSpPr/>
          <p:nvPr/>
        </p:nvSpPr>
        <p:spPr>
          <a:xfrm>
            <a:off x="-3731555" y="4714891"/>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ight Triangle 10">
            <a:extLst>
              <a:ext uri="{FF2B5EF4-FFF2-40B4-BE49-F238E27FC236}">
                <a16:creationId xmlns:a16="http://schemas.microsoft.com/office/drawing/2014/main" id="{369A9B40-C9AA-4E91-B51A-336F5DCA5038}"/>
              </a:ext>
            </a:extLst>
          </p:cNvPr>
          <p:cNvSpPr/>
          <p:nvPr/>
        </p:nvSpPr>
        <p:spPr>
          <a:xfrm flipH="1" flipV="1">
            <a:off x="6022935" y="-3218566"/>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Right Triangle 11">
            <a:extLst>
              <a:ext uri="{FF2B5EF4-FFF2-40B4-BE49-F238E27FC236}">
                <a16:creationId xmlns:a16="http://schemas.microsoft.com/office/drawing/2014/main" id="{2019423E-6269-47A4-878A-88BA2873CBE9}"/>
              </a:ext>
            </a:extLst>
          </p:cNvPr>
          <p:cNvSpPr/>
          <p:nvPr/>
        </p:nvSpPr>
        <p:spPr>
          <a:xfrm flipH="1" flipV="1">
            <a:off x="6920771" y="-3218566"/>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ight Triangle 12">
            <a:extLst>
              <a:ext uri="{FF2B5EF4-FFF2-40B4-BE49-F238E27FC236}">
                <a16:creationId xmlns:a16="http://schemas.microsoft.com/office/drawing/2014/main" id="{D9724331-AEDD-4736-8639-831EC1B2412F}"/>
              </a:ext>
            </a:extLst>
          </p:cNvPr>
          <p:cNvSpPr/>
          <p:nvPr/>
        </p:nvSpPr>
        <p:spPr>
          <a:xfrm flipH="1" flipV="1">
            <a:off x="7835224" y="-3218558"/>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ight Triangle 13">
            <a:extLst>
              <a:ext uri="{FF2B5EF4-FFF2-40B4-BE49-F238E27FC236}">
                <a16:creationId xmlns:a16="http://schemas.microsoft.com/office/drawing/2014/main" id="{A9975FAC-EE6C-4DCF-A68C-3201D19564CE}"/>
              </a:ext>
            </a:extLst>
          </p:cNvPr>
          <p:cNvSpPr/>
          <p:nvPr/>
        </p:nvSpPr>
        <p:spPr>
          <a:xfrm flipH="1" flipV="1">
            <a:off x="8911496" y="-3218542"/>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Frame 14">
            <a:extLst>
              <a:ext uri="{FF2B5EF4-FFF2-40B4-BE49-F238E27FC236}">
                <a16:creationId xmlns:a16="http://schemas.microsoft.com/office/drawing/2014/main" id="{6E62CD5D-6EF4-4E00-9C5D-6AB4CB146B69}"/>
              </a:ext>
            </a:extLst>
          </p:cNvPr>
          <p:cNvSpPr/>
          <p:nvPr/>
        </p:nvSpPr>
        <p:spPr>
          <a:xfrm rot="16200000">
            <a:off x="1604963" y="1373199"/>
            <a:ext cx="5934075" cy="2143125"/>
          </a:xfrm>
          <a:prstGeom prst="frame">
            <a:avLst>
              <a:gd name="adj1" fmla="val 1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 name="TextBox 1">
            <a:extLst>
              <a:ext uri="{FF2B5EF4-FFF2-40B4-BE49-F238E27FC236}">
                <a16:creationId xmlns:a16="http://schemas.microsoft.com/office/drawing/2014/main" id="{4773D1DB-F36F-4B1E-828B-E57E6395C49C}"/>
              </a:ext>
            </a:extLst>
          </p:cNvPr>
          <p:cNvSpPr txBox="1"/>
          <p:nvPr/>
        </p:nvSpPr>
        <p:spPr>
          <a:xfrm>
            <a:off x="-6312699" y="1821656"/>
            <a:ext cx="5546129" cy="600164"/>
          </a:xfrm>
          <a:prstGeom prst="rect">
            <a:avLst/>
          </a:prstGeom>
          <a:noFill/>
        </p:spPr>
        <p:txBody>
          <a:bodyPr wrap="square" rtlCol="0">
            <a:spAutoFit/>
          </a:bodyPr>
          <a:lstStyle/>
          <a:p>
            <a:r>
              <a:rPr lang="vi-VN" sz="3300" b="1" dirty="0">
                <a:solidFill>
                  <a:schemeClr val="bg1"/>
                </a:solidFill>
                <a:cs typeface="Aharoni" panose="02010803020104030203" pitchFamily="2" charset="-79"/>
              </a:rPr>
              <a:t>E-COMMERCE PLATFORM</a:t>
            </a:r>
          </a:p>
        </p:txBody>
      </p:sp>
      <p:sp>
        <p:nvSpPr>
          <p:cNvPr id="4" name="TextBox 3">
            <a:extLst>
              <a:ext uri="{FF2B5EF4-FFF2-40B4-BE49-F238E27FC236}">
                <a16:creationId xmlns:a16="http://schemas.microsoft.com/office/drawing/2014/main" id="{2588845A-49DD-4BE5-A9CD-BC4D8A16808A}"/>
              </a:ext>
            </a:extLst>
          </p:cNvPr>
          <p:cNvSpPr txBox="1"/>
          <p:nvPr/>
        </p:nvSpPr>
        <p:spPr>
          <a:xfrm>
            <a:off x="-4498393" y="4208040"/>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Pham Viet Anh 19110151</a:t>
            </a:r>
          </a:p>
        </p:txBody>
      </p:sp>
      <p:sp>
        <p:nvSpPr>
          <p:cNvPr id="16" name="TextBox 15">
            <a:extLst>
              <a:ext uri="{FF2B5EF4-FFF2-40B4-BE49-F238E27FC236}">
                <a16:creationId xmlns:a16="http://schemas.microsoft.com/office/drawing/2014/main" id="{6D00C130-90D6-4E51-BE7D-9172A8498F8B}"/>
              </a:ext>
            </a:extLst>
          </p:cNvPr>
          <p:cNvSpPr txBox="1"/>
          <p:nvPr/>
        </p:nvSpPr>
        <p:spPr>
          <a:xfrm>
            <a:off x="-4498393" y="3920141"/>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Nguyen Le Minh Nhut 19110100</a:t>
            </a:r>
          </a:p>
        </p:txBody>
      </p:sp>
      <p:sp>
        <p:nvSpPr>
          <p:cNvPr id="17" name="TextBox 16">
            <a:extLst>
              <a:ext uri="{FF2B5EF4-FFF2-40B4-BE49-F238E27FC236}">
                <a16:creationId xmlns:a16="http://schemas.microsoft.com/office/drawing/2014/main" id="{62B55D42-18DC-4F45-B79F-8E7A3B23444D}"/>
              </a:ext>
            </a:extLst>
          </p:cNvPr>
          <p:cNvSpPr txBox="1"/>
          <p:nvPr/>
        </p:nvSpPr>
        <p:spPr>
          <a:xfrm>
            <a:off x="-4498393" y="4495939"/>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Bui Duc Nhan 19110004</a:t>
            </a:r>
          </a:p>
        </p:txBody>
      </p:sp>
      <p:sp>
        <p:nvSpPr>
          <p:cNvPr id="18" name="TextBox 17">
            <a:extLst>
              <a:ext uri="{FF2B5EF4-FFF2-40B4-BE49-F238E27FC236}">
                <a16:creationId xmlns:a16="http://schemas.microsoft.com/office/drawing/2014/main" id="{2CA1F50A-66A8-4CCA-AB5D-40EA0EDDB467}"/>
              </a:ext>
            </a:extLst>
          </p:cNvPr>
          <p:cNvSpPr txBox="1"/>
          <p:nvPr/>
        </p:nvSpPr>
        <p:spPr>
          <a:xfrm>
            <a:off x="-4498393" y="4783838"/>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Tran Dang Khoa 19110145</a:t>
            </a:r>
          </a:p>
        </p:txBody>
      </p:sp>
      <p:sp>
        <p:nvSpPr>
          <p:cNvPr id="19" name="TextBox 18">
            <a:extLst>
              <a:ext uri="{FF2B5EF4-FFF2-40B4-BE49-F238E27FC236}">
                <a16:creationId xmlns:a16="http://schemas.microsoft.com/office/drawing/2014/main" id="{8AB87EB8-7EE7-4616-8D11-A62B949F4BC0}"/>
              </a:ext>
            </a:extLst>
          </p:cNvPr>
          <p:cNvSpPr txBox="1"/>
          <p:nvPr/>
        </p:nvSpPr>
        <p:spPr>
          <a:xfrm>
            <a:off x="-5392387" y="2512176"/>
            <a:ext cx="3633683" cy="461665"/>
          </a:xfrm>
          <a:prstGeom prst="rect">
            <a:avLst/>
          </a:prstGeom>
          <a:noFill/>
        </p:spPr>
        <p:txBody>
          <a:bodyPr wrap="square" rtlCol="0">
            <a:spAutoFit/>
          </a:bodyPr>
          <a:lstStyle/>
          <a:p>
            <a:r>
              <a:rPr lang="vi-VN" sz="2400" spc="450" dirty="0">
                <a:solidFill>
                  <a:schemeClr val="bg1"/>
                </a:solidFill>
                <a:cs typeface="Aharoni" panose="02010803020104030203" pitchFamily="2" charset="-79"/>
              </a:rPr>
              <a:t> - BY GROUP 3 -</a:t>
            </a:r>
          </a:p>
        </p:txBody>
      </p:sp>
      <p:sp>
        <p:nvSpPr>
          <p:cNvPr id="20" name="Rectangle 19">
            <a:extLst>
              <a:ext uri="{FF2B5EF4-FFF2-40B4-BE49-F238E27FC236}">
                <a16:creationId xmlns:a16="http://schemas.microsoft.com/office/drawing/2014/main" id="{574095BB-088D-4142-AC19-A738C163F0E9}"/>
              </a:ext>
            </a:extLst>
          </p:cNvPr>
          <p:cNvSpPr/>
          <p:nvPr/>
        </p:nvSpPr>
        <p:spPr>
          <a:xfrm>
            <a:off x="4523529" y="0"/>
            <a:ext cx="4758706" cy="5143500"/>
          </a:xfrm>
          <a:prstGeom prst="rect">
            <a:avLst/>
          </a:prstGeom>
          <a:solidFill>
            <a:srgbClr val="421E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21" name="Straight Connector 20">
            <a:extLst>
              <a:ext uri="{FF2B5EF4-FFF2-40B4-BE49-F238E27FC236}">
                <a16:creationId xmlns:a16="http://schemas.microsoft.com/office/drawing/2014/main" id="{57145E62-3B8C-4B16-BA89-74BAFD56DF53}"/>
              </a:ext>
            </a:extLst>
          </p:cNvPr>
          <p:cNvCxnSpPr/>
          <p:nvPr/>
        </p:nvCxnSpPr>
        <p:spPr>
          <a:xfrm>
            <a:off x="5102861" y="2110196"/>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C5D776-09E3-46D6-AEAC-30F85BD21A7D}"/>
              </a:ext>
            </a:extLst>
          </p:cNvPr>
          <p:cNvCxnSpPr>
            <a:cxnSpLocks/>
          </p:cNvCxnSpPr>
          <p:nvPr/>
        </p:nvCxnSpPr>
        <p:spPr>
          <a:xfrm rot="16200000">
            <a:off x="4218469" y="2768159"/>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84B045-811A-4373-9284-6B3BF5853DF7}"/>
              </a:ext>
            </a:extLst>
          </p:cNvPr>
          <p:cNvSpPr/>
          <p:nvPr/>
        </p:nvSpPr>
        <p:spPr>
          <a:xfrm>
            <a:off x="5851363" y="748824"/>
            <a:ext cx="3089307" cy="784830"/>
          </a:xfrm>
          <a:prstGeom prst="rect">
            <a:avLst/>
          </a:prstGeom>
          <a:noFill/>
        </p:spPr>
        <p:txBody>
          <a:bodyPr wrap="none">
            <a:spAutoFit/>
          </a:bodyPr>
          <a:lstStyle/>
          <a:p>
            <a:r>
              <a:rPr lang="en-US" sz="4500" dirty="0">
                <a:solidFill>
                  <a:srgbClr val="EC2A2A"/>
                </a:solidFill>
                <a:latin typeface="Montserrat Medium" panose="00000600000000000000" pitchFamily="2" charset="0"/>
              </a:rPr>
              <a:t>Definition</a:t>
            </a:r>
          </a:p>
        </p:txBody>
      </p:sp>
      <p:sp>
        <p:nvSpPr>
          <p:cNvPr id="24" name="TextBox 23">
            <a:extLst>
              <a:ext uri="{FF2B5EF4-FFF2-40B4-BE49-F238E27FC236}">
                <a16:creationId xmlns:a16="http://schemas.microsoft.com/office/drawing/2014/main" id="{0C517CA1-97C2-4C97-B23F-8EE42A5B06B0}"/>
              </a:ext>
            </a:extLst>
          </p:cNvPr>
          <p:cNvSpPr txBox="1"/>
          <p:nvPr/>
        </p:nvSpPr>
        <p:spPr>
          <a:xfrm>
            <a:off x="5912002" y="1371533"/>
            <a:ext cx="3344093" cy="646331"/>
          </a:xfrm>
          <a:prstGeom prst="rect">
            <a:avLst/>
          </a:prstGeom>
          <a:noFill/>
        </p:spPr>
        <p:txBody>
          <a:bodyPr wrap="square">
            <a:spAutoFit/>
          </a:bodyPr>
          <a:lstStyle/>
          <a:p>
            <a:r>
              <a:rPr lang="en-US" sz="1800" spc="450" dirty="0">
                <a:solidFill>
                  <a:schemeClr val="bg1"/>
                </a:solidFill>
                <a:latin typeface="Montserrat Medium" panose="00000600000000000000" pitchFamily="2" charset="0"/>
                <a:ea typeface="Yu Mincho" panose="020B0400000000000000" pitchFamily="18" charset="-128"/>
              </a:rPr>
              <a:t>ECOMMERCE PLATFORM</a:t>
            </a:r>
            <a:endParaRPr lang="vi-VN" sz="1800" spc="450" dirty="0">
              <a:solidFill>
                <a:schemeClr val="bg1"/>
              </a:solidFill>
              <a:latin typeface="Montserrat Medium" panose="00000600000000000000" pitchFamily="2" charset="0"/>
            </a:endParaRPr>
          </a:p>
        </p:txBody>
      </p:sp>
      <p:sp>
        <p:nvSpPr>
          <p:cNvPr id="26" name="TextBox 25">
            <a:extLst>
              <a:ext uri="{FF2B5EF4-FFF2-40B4-BE49-F238E27FC236}">
                <a16:creationId xmlns:a16="http://schemas.microsoft.com/office/drawing/2014/main" id="{21206404-5B6B-44EE-BB26-51BD49037031}"/>
              </a:ext>
            </a:extLst>
          </p:cNvPr>
          <p:cNvSpPr txBox="1"/>
          <p:nvPr/>
        </p:nvSpPr>
        <p:spPr>
          <a:xfrm>
            <a:off x="5861438" y="2225614"/>
            <a:ext cx="3110593" cy="1490344"/>
          </a:xfrm>
          <a:prstGeom prst="rect">
            <a:avLst/>
          </a:prstGeom>
          <a:noFill/>
        </p:spPr>
        <p:txBody>
          <a:bodyPr wrap="square">
            <a:spAutoFit/>
          </a:bodyPr>
          <a:lstStyle/>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In the short way, an Ecommerce platform is a software application allows businesses to directly manage their website marketing, sales and operations.</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 </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9C395343-D72A-43A4-9F34-F2525E035D8A}"/>
              </a:ext>
            </a:extLst>
          </p:cNvPr>
          <p:cNvSpPr txBox="1"/>
          <p:nvPr/>
        </p:nvSpPr>
        <p:spPr>
          <a:xfrm>
            <a:off x="10021223" y="2222231"/>
            <a:ext cx="2999493" cy="1708160"/>
          </a:xfrm>
          <a:prstGeom prst="rect">
            <a:avLst/>
          </a:prstGeom>
          <a:noFill/>
        </p:spPr>
        <p:txBody>
          <a:bodyPr wrap="square">
            <a:spAutoFit/>
          </a:bodyPr>
          <a:lstStyle/>
          <a:p>
            <a:pPr algn="just"/>
            <a:r>
              <a:rPr lang="en-US" sz="1050" dirty="0">
                <a:solidFill>
                  <a:schemeClr val="bg1"/>
                </a:solidFill>
                <a:latin typeface="Montserrat Medium" panose="00000600000000000000" pitchFamily="2" charset="0"/>
              </a:rPr>
              <a:t>There are 2 ways to use an Ecommerce platform:</a:t>
            </a:r>
          </a:p>
          <a:p>
            <a:pPr algn="just"/>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On-premise platform allow the businesses have more control over their site.</a:t>
            </a:r>
          </a:p>
          <a:p>
            <a:pPr marL="214313" indent="-214313" algn="just">
              <a:buFontTx/>
              <a:buChar char="-"/>
            </a:pPr>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Software-as-a-Service (SaaS) and Platform-as-a-Service (PaaS) are simpler options.</a:t>
            </a:r>
          </a:p>
        </p:txBody>
      </p:sp>
    </p:spTree>
    <p:extLst>
      <p:ext uri="{BB962C8B-B14F-4D97-AF65-F5344CB8AC3E}">
        <p14:creationId xmlns:p14="http://schemas.microsoft.com/office/powerpoint/2010/main" val="334511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09BFA3-72B2-4839-AF04-F8535121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260" y="-52129"/>
            <a:ext cx="11305420" cy="6254640"/>
          </a:xfrm>
          <a:prstGeom prst="rect">
            <a:avLst/>
          </a:prstGeom>
        </p:spPr>
      </p:pic>
      <p:sp>
        <p:nvSpPr>
          <p:cNvPr id="8" name="Rectangle 7">
            <a:extLst>
              <a:ext uri="{FF2B5EF4-FFF2-40B4-BE49-F238E27FC236}">
                <a16:creationId xmlns:a16="http://schemas.microsoft.com/office/drawing/2014/main" id="{9DC2C165-D84E-4A91-83C6-0D2808520693}"/>
              </a:ext>
            </a:extLst>
          </p:cNvPr>
          <p:cNvSpPr/>
          <p:nvPr/>
        </p:nvSpPr>
        <p:spPr>
          <a:xfrm>
            <a:off x="0" y="-52129"/>
            <a:ext cx="9297006" cy="5221693"/>
          </a:xfrm>
          <a:prstGeom prst="rect">
            <a:avLst/>
          </a:prstGeom>
          <a:solidFill>
            <a:schemeClr val="bg1">
              <a:lumMod val="1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a:extLst>
              <a:ext uri="{FF2B5EF4-FFF2-40B4-BE49-F238E27FC236}">
                <a16:creationId xmlns:a16="http://schemas.microsoft.com/office/drawing/2014/main" id="{22F77B5A-A753-4FFC-B8B0-74EC009C8901}"/>
              </a:ext>
            </a:extLst>
          </p:cNvPr>
          <p:cNvSpPr/>
          <p:nvPr/>
        </p:nvSpPr>
        <p:spPr>
          <a:xfrm>
            <a:off x="5212081" y="-26065"/>
            <a:ext cx="3931920" cy="519562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TextBox 18">
            <a:extLst>
              <a:ext uri="{FF2B5EF4-FFF2-40B4-BE49-F238E27FC236}">
                <a16:creationId xmlns:a16="http://schemas.microsoft.com/office/drawing/2014/main" id="{BD9FB1FA-A6BC-4B94-A939-C59895995120}"/>
              </a:ext>
            </a:extLst>
          </p:cNvPr>
          <p:cNvSpPr txBox="1"/>
          <p:nvPr/>
        </p:nvSpPr>
        <p:spPr>
          <a:xfrm>
            <a:off x="6243146" y="499799"/>
            <a:ext cx="1919888"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Reciprocity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DF85AC60-7EA7-4684-9887-1A37FAD8D545}"/>
              </a:ext>
            </a:extLst>
          </p:cNvPr>
          <p:cNvSpPr txBox="1"/>
          <p:nvPr/>
        </p:nvSpPr>
        <p:spPr>
          <a:xfrm>
            <a:off x="5219210" y="1100676"/>
            <a:ext cx="4006873" cy="400110"/>
          </a:xfrm>
          <a:prstGeom prst="rect">
            <a:avLst/>
          </a:prstGeom>
          <a:noFill/>
        </p:spPr>
        <p:txBody>
          <a:bodyPr wrap="square">
            <a:spAutoFit/>
          </a:bodyPr>
          <a:lstStyle/>
          <a:p>
            <a:pPr marL="0" marR="0">
              <a:lnSpc>
                <a:spcPct val="107000"/>
              </a:lnSpc>
              <a:spcBef>
                <a:spcPts val="0"/>
              </a:spcBef>
              <a:spcAft>
                <a:spcPts val="800"/>
              </a:spcAft>
            </a:pPr>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Commitment and Consistency</a:t>
            </a:r>
            <a:endParaRPr lang="vi-VN"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6" name="TextBox 25">
            <a:extLst>
              <a:ext uri="{FF2B5EF4-FFF2-40B4-BE49-F238E27FC236}">
                <a16:creationId xmlns:a16="http://schemas.microsoft.com/office/drawing/2014/main" id="{48E71055-7AE8-485A-8984-78CD3598D7F5}"/>
              </a:ext>
            </a:extLst>
          </p:cNvPr>
          <p:cNvSpPr txBox="1"/>
          <p:nvPr/>
        </p:nvSpPr>
        <p:spPr>
          <a:xfrm>
            <a:off x="6290935" y="1735693"/>
            <a:ext cx="2106831"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Social Proof</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6D2E2A38-33AE-4A9B-940A-47AD4FDA564D}"/>
              </a:ext>
            </a:extLst>
          </p:cNvPr>
          <p:cNvSpPr txBox="1"/>
          <p:nvPr/>
        </p:nvSpPr>
        <p:spPr>
          <a:xfrm>
            <a:off x="6455000" y="2346362"/>
            <a:ext cx="1496179"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Authority</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83A234AF-AA7E-467B-B5AA-9399BDE05EE5}"/>
              </a:ext>
            </a:extLst>
          </p:cNvPr>
          <p:cNvSpPr txBox="1"/>
          <p:nvPr/>
        </p:nvSpPr>
        <p:spPr>
          <a:xfrm>
            <a:off x="6722734" y="2918130"/>
            <a:ext cx="1245737" cy="369332"/>
          </a:xfrm>
          <a:prstGeom prst="rect">
            <a:avLst/>
          </a:prstGeom>
          <a:noFill/>
        </p:spPr>
        <p:txBody>
          <a:bodyPr wrap="square">
            <a:spAutoFit/>
          </a:bodyPr>
          <a:lstStyle/>
          <a:p>
            <a:r>
              <a:rPr lang="en-US" sz="18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Liking</a:t>
            </a:r>
            <a:endParaRPr lang="vi-VN" sz="1800" b="1"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AEE78B15-094C-44C0-8377-3AE94417ECFB}"/>
              </a:ext>
            </a:extLst>
          </p:cNvPr>
          <p:cNvSpPr txBox="1"/>
          <p:nvPr/>
        </p:nvSpPr>
        <p:spPr>
          <a:xfrm>
            <a:off x="6515959" y="3567700"/>
            <a:ext cx="1374259" cy="384721"/>
          </a:xfrm>
          <a:prstGeom prst="rect">
            <a:avLst/>
          </a:prstGeom>
          <a:noFill/>
        </p:spPr>
        <p:txBody>
          <a:bodyPr wrap="square">
            <a:spAutoFit/>
          </a:bodyPr>
          <a:lstStyle/>
          <a:p>
            <a:r>
              <a:rPr lang="en-US" sz="1900" b="1"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Scarcity</a:t>
            </a:r>
            <a:endParaRPr lang="vi-VN" sz="1900" b="1" dirty="0">
              <a:solidFill>
                <a:schemeClr val="bg1"/>
              </a:solidFill>
              <a:latin typeface="Courier New" panose="02070309020205020404" pitchFamily="49" charset="0"/>
              <a:cs typeface="Courier New" panose="02070309020205020404" pitchFamily="49" charset="0"/>
            </a:endParaRPr>
          </a:p>
        </p:txBody>
      </p:sp>
      <p:sp>
        <p:nvSpPr>
          <p:cNvPr id="10" name="Frame 9">
            <a:extLst>
              <a:ext uri="{FF2B5EF4-FFF2-40B4-BE49-F238E27FC236}">
                <a16:creationId xmlns:a16="http://schemas.microsoft.com/office/drawing/2014/main" id="{F51EE5F1-C882-45A7-A2F1-F565D2471C73}"/>
              </a:ext>
            </a:extLst>
          </p:cNvPr>
          <p:cNvSpPr/>
          <p:nvPr/>
        </p:nvSpPr>
        <p:spPr>
          <a:xfrm>
            <a:off x="5275675" y="3328915"/>
            <a:ext cx="3796830" cy="758816"/>
          </a:xfrm>
          <a:prstGeom prst="frame">
            <a:avLst>
              <a:gd name="adj1" fmla="val 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7" name="TextBox 16">
            <a:extLst>
              <a:ext uri="{FF2B5EF4-FFF2-40B4-BE49-F238E27FC236}">
                <a16:creationId xmlns:a16="http://schemas.microsoft.com/office/drawing/2014/main" id="{E1D7B227-D051-44C7-A035-E2E841BDA0B5}"/>
              </a:ext>
            </a:extLst>
          </p:cNvPr>
          <p:cNvSpPr txBox="1"/>
          <p:nvPr/>
        </p:nvSpPr>
        <p:spPr>
          <a:xfrm>
            <a:off x="354527" y="468978"/>
            <a:ext cx="4779301" cy="2034916"/>
          </a:xfrm>
          <a:prstGeom prst="rect">
            <a:avLst/>
          </a:prstGeom>
          <a:noFill/>
        </p:spPr>
        <p:txBody>
          <a:bodyPr wrap="square">
            <a:spAutoFit/>
          </a:bodyPr>
          <a:lstStyle/>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If something is hard to get, people will want it more. Scarcity makes a product seem desirable and cool.</a:t>
            </a:r>
          </a:p>
          <a:p>
            <a:pPr marL="0" marR="0">
              <a:lnSpc>
                <a:spcPct val="107000"/>
              </a:lnSpc>
              <a:spcBef>
                <a:spcPts val="0"/>
              </a:spcBef>
              <a:spcAft>
                <a:spcPts val="800"/>
              </a:spcAft>
            </a:pPr>
            <a:r>
              <a:rPr lang="en-US" sz="1600" dirty="0">
                <a:solidFill>
                  <a:schemeClr val="bg1"/>
                </a:solidFill>
                <a:effectLst/>
                <a:latin typeface="Nunito" pitchFamily="2" charset="0"/>
                <a:ea typeface="Calibri" panose="020F0502020204030204" pitchFamily="34" charset="0"/>
                <a:cs typeface="Arial" panose="020B0604020202020204" pitchFamily="34" charset="0"/>
              </a:rPr>
              <a:t>Apple knows how to make use of this principle very well. People stand in ridiculously long queues at every new product launch, which creates a lot of hype and free press.</a:t>
            </a:r>
          </a:p>
        </p:txBody>
      </p:sp>
      <p:pic>
        <p:nvPicPr>
          <p:cNvPr id="14" name="Picture 13" descr="Etsy prominently shows the products availabilty">
            <a:extLst>
              <a:ext uri="{FF2B5EF4-FFF2-40B4-BE49-F238E27FC236}">
                <a16:creationId xmlns:a16="http://schemas.microsoft.com/office/drawing/2014/main" id="{A7DEB897-A675-41F6-833B-1B4F80EB10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57531" y="2755932"/>
            <a:ext cx="2979420" cy="1181100"/>
          </a:xfrm>
          <a:prstGeom prst="rect">
            <a:avLst/>
          </a:prstGeom>
          <a:noFill/>
          <a:ln>
            <a:noFill/>
          </a:ln>
        </p:spPr>
      </p:pic>
    </p:spTree>
    <p:extLst>
      <p:ext uri="{BB962C8B-B14F-4D97-AF65-F5344CB8AC3E}">
        <p14:creationId xmlns:p14="http://schemas.microsoft.com/office/powerpoint/2010/main" val="42355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1" name="Google Shape;431;p36"/>
          <p:cNvGrpSpPr/>
          <p:nvPr/>
        </p:nvGrpSpPr>
        <p:grpSpPr>
          <a:xfrm rot="134293">
            <a:off x="109412" y="145797"/>
            <a:ext cx="8820721" cy="5003978"/>
            <a:chOff x="577150" y="371675"/>
            <a:chExt cx="2899721" cy="1958151"/>
          </a:xfrm>
        </p:grpSpPr>
        <p:sp>
          <p:nvSpPr>
            <p:cNvPr id="432" name="Google Shape;432;p36"/>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6"/>
          <p:cNvSpPr txBox="1">
            <a:spLocks noGrp="1"/>
          </p:cNvSpPr>
          <p:nvPr>
            <p:ph type="title"/>
          </p:nvPr>
        </p:nvSpPr>
        <p:spPr>
          <a:xfrm rot="-20828">
            <a:off x="731888" y="2120679"/>
            <a:ext cx="3840716" cy="7413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a:t>Web</a:t>
            </a:r>
            <a:r>
              <a:rPr lang="en-US" b="1"/>
              <a:t> </a:t>
            </a:r>
            <a:r>
              <a:rPr lang="en-US" sz="2800" b="1"/>
              <a:t>accessibility and Responsive Website</a:t>
            </a:r>
            <a:endParaRPr b="1"/>
          </a:p>
        </p:txBody>
      </p:sp>
      <p:sp>
        <p:nvSpPr>
          <p:cNvPr id="456" name="Google Shape;456;p36"/>
          <p:cNvSpPr txBox="1">
            <a:spLocks noGrp="1"/>
          </p:cNvSpPr>
          <p:nvPr>
            <p:ph type="title" idx="2"/>
          </p:nvPr>
        </p:nvSpPr>
        <p:spPr>
          <a:xfrm rot="-20862">
            <a:off x="1651385" y="1374690"/>
            <a:ext cx="2076338" cy="7413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03</a:t>
            </a:r>
            <a:endParaRPr b="1"/>
          </a:p>
        </p:txBody>
      </p:sp>
      <p:pic>
        <p:nvPicPr>
          <p:cNvPr id="458" name="Google Shape;458;p36"/>
          <p:cNvPicPr preferRelativeResize="0"/>
          <p:nvPr/>
        </p:nvPicPr>
        <p:blipFill>
          <a:blip r:embed="rId3"/>
          <a:srcRect l="17600" r="17600"/>
          <a:stretch/>
        </p:blipFill>
        <p:spPr>
          <a:xfrm rot="234213">
            <a:off x="5189963" y="1278871"/>
            <a:ext cx="2525227" cy="2696751"/>
          </a:xfrm>
          <a:prstGeom prst="rect">
            <a:avLst/>
          </a:prstGeom>
          <a:noFill/>
          <a:ln w="38100" cap="flat" cmpd="sng">
            <a:solidFill>
              <a:schemeClr val="dk1"/>
            </a:solidFill>
            <a:prstDash val="solid"/>
            <a:round/>
            <a:headEnd type="none" w="sm" len="sm"/>
            <a:tailEnd type="none" w="sm" len="sm"/>
          </a:ln>
        </p:spPr>
      </p:pic>
      <p:grpSp>
        <p:nvGrpSpPr>
          <p:cNvPr id="459" name="Google Shape;459;p36"/>
          <p:cNvGrpSpPr/>
          <p:nvPr/>
        </p:nvGrpSpPr>
        <p:grpSpPr>
          <a:xfrm>
            <a:off x="6535470" y="1116157"/>
            <a:ext cx="1448101" cy="487769"/>
            <a:chOff x="6535470" y="1116157"/>
            <a:chExt cx="1448101" cy="487769"/>
          </a:xfrm>
        </p:grpSpPr>
        <p:sp>
          <p:nvSpPr>
            <p:cNvPr id="460" name="Google Shape;460;p36"/>
            <p:cNvSpPr/>
            <p:nvPr/>
          </p:nvSpPr>
          <p:spPr>
            <a:xfrm rot="253262">
              <a:off x="6560589" y="1174663"/>
              <a:ext cx="1402186" cy="36311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rot="253262">
              <a:off x="6547669" y="1168032"/>
              <a:ext cx="1423702" cy="384020"/>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6"/>
          <p:cNvSpPr/>
          <p:nvPr/>
        </p:nvSpPr>
        <p:spPr>
          <a:xfrm rot="253262">
            <a:off x="4887714" y="3745363"/>
            <a:ext cx="1402186" cy="36311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rot="253262">
            <a:off x="4874794" y="3738732"/>
            <a:ext cx="1423702" cy="384020"/>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7"/>
          <p:cNvSpPr txBox="1">
            <a:spLocks noGrp="1"/>
          </p:cNvSpPr>
          <p:nvPr>
            <p:ph type="subTitle" idx="1"/>
          </p:nvPr>
        </p:nvSpPr>
        <p:spPr>
          <a:xfrm>
            <a:off x="4862699" y="1865953"/>
            <a:ext cx="4023293" cy="12831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a:latin typeface="Montserrat"/>
                <a:ea typeface="Montserrat"/>
                <a:cs typeface="Montserrat"/>
                <a:sym typeface="Montserrat"/>
              </a:rPr>
              <a:t>Web accessibility means that websites, tools, and technologies are designed and developed so that people can use them easier.</a:t>
            </a:r>
          </a:p>
          <a:p>
            <a:pPr marL="0" lvl="0" indent="0" algn="just" rtl="0">
              <a:spcBef>
                <a:spcPts val="0"/>
              </a:spcBef>
              <a:spcAft>
                <a:spcPts val="1600"/>
              </a:spcAft>
              <a:buNone/>
            </a:pPr>
            <a:r>
              <a:rPr lang="en-US">
                <a:latin typeface="Montserrat"/>
                <a:ea typeface="Montserrat"/>
                <a:cs typeface="Montserrat"/>
                <a:sym typeface="Montserrat"/>
              </a:rPr>
              <a:t>Websites must provide equal access and equal opportunity to people with disabilities.</a:t>
            </a:r>
          </a:p>
        </p:txBody>
      </p:sp>
      <p:sp>
        <p:nvSpPr>
          <p:cNvPr id="510" name="Google Shape;510;p37"/>
          <p:cNvSpPr txBox="1">
            <a:spLocks noGrp="1"/>
          </p:cNvSpPr>
          <p:nvPr>
            <p:ph type="title"/>
          </p:nvPr>
        </p:nvSpPr>
        <p:spPr>
          <a:xfrm>
            <a:off x="4413474" y="899795"/>
            <a:ext cx="3713701"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Definition</a:t>
            </a:r>
            <a:endParaRPr sz="4000"/>
          </a:p>
        </p:txBody>
      </p:sp>
      <p:sp>
        <p:nvSpPr>
          <p:cNvPr id="513" name="Google Shape;513;p37"/>
          <p:cNvSpPr/>
          <p:nvPr/>
        </p:nvSpPr>
        <p:spPr>
          <a:xfrm rot="253247">
            <a:off x="983667" y="358092"/>
            <a:ext cx="3727243" cy="522367"/>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rot="253247">
            <a:off x="511724" y="3988793"/>
            <a:ext cx="3427225" cy="522367"/>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5;p36">
            <a:extLst>
              <a:ext uri="{FF2B5EF4-FFF2-40B4-BE49-F238E27FC236}">
                <a16:creationId xmlns:a16="http://schemas.microsoft.com/office/drawing/2014/main" id="{3B3299C7-2280-44D9-9233-089C04CB5715}"/>
              </a:ext>
            </a:extLst>
          </p:cNvPr>
          <p:cNvSpPr txBox="1">
            <a:spLocks/>
          </p:cNvSpPr>
          <p:nvPr/>
        </p:nvSpPr>
        <p:spPr>
          <a:xfrm rot="21579172">
            <a:off x="297357" y="1874068"/>
            <a:ext cx="4272437" cy="741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500"/>
              <a:buFont typeface="Calligraffitti"/>
              <a:buNone/>
              <a:defRPr sz="6500" b="0" i="0" u="none" strike="noStrike" cap="none">
                <a:solidFill>
                  <a:schemeClr val="dk1"/>
                </a:solidFill>
                <a:latin typeface="Calligraffitti"/>
                <a:ea typeface="Calligraffitti"/>
                <a:cs typeface="Calligraffitti"/>
                <a:sym typeface="Calligraffitti"/>
              </a:defRPr>
            </a:lvl1pPr>
            <a:lvl2pPr marR="0" lvl="1"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2pPr>
            <a:lvl3pPr marR="0" lvl="2"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3pPr>
            <a:lvl4pPr marR="0" lvl="3"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4pPr>
            <a:lvl5pPr marR="0" lvl="4"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5pPr>
            <a:lvl6pPr marR="0" lvl="5"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6pPr>
            <a:lvl7pPr marR="0" lvl="6"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7pPr>
            <a:lvl8pPr marR="0" lvl="7"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8pPr>
            <a:lvl9pPr marR="0" lvl="8"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9pPr>
          </a:lstStyle>
          <a:p>
            <a:pPr algn="ctr"/>
            <a:r>
              <a:rPr lang="en-US" sz="5400" b="1">
                <a:latin typeface="Nunito" pitchFamily="2" charset="0"/>
              </a:rPr>
              <a:t>Web Accessibility</a:t>
            </a:r>
            <a:endParaRPr lang="en-US" sz="11500" b="1">
              <a:latin typeface="Nunito"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109412" y="145797"/>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a:off x="594396" y="1086375"/>
            <a:ext cx="3914640" cy="304316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300"/>
              <a:t>D</a:t>
            </a:r>
            <a:r>
              <a:rPr lang="en-US" sz="1300">
                <a:solidFill>
                  <a:schemeClr val="dk1"/>
                </a:solidFill>
              </a:rPr>
              <a:t>eveloped by the World Wide Web Consortium(W3C).</a:t>
            </a:r>
          </a:p>
          <a:p>
            <a:pPr marL="0" lvl="0" indent="0" algn="just" rtl="0">
              <a:spcBef>
                <a:spcPts val="0"/>
              </a:spcBef>
              <a:spcAft>
                <a:spcPts val="0"/>
              </a:spcAft>
              <a:buNone/>
            </a:pPr>
            <a:r>
              <a:rPr lang="en-US" sz="1300">
                <a:solidFill>
                  <a:schemeClr val="dk1"/>
                </a:solidFill>
              </a:rPr>
              <a:t>It covers a wide range of recommendations for making Web content more accessible</a:t>
            </a:r>
            <a:r>
              <a:rPr lang="en-US">
                <a:solidFill>
                  <a:schemeClr val="dk1"/>
                </a:solidFill>
              </a:rPr>
              <a:t>. </a:t>
            </a:r>
          </a:p>
        </p:txBody>
      </p:sp>
      <p:sp>
        <p:nvSpPr>
          <p:cNvPr id="609" name="Google Shape;609;p39"/>
          <p:cNvSpPr txBox="1">
            <a:spLocks noGrp="1"/>
          </p:cNvSpPr>
          <p:nvPr>
            <p:ph type="title"/>
          </p:nvPr>
        </p:nvSpPr>
        <p:spPr>
          <a:xfrm>
            <a:off x="476174" y="174576"/>
            <a:ext cx="3828536" cy="50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b="1">
                <a:solidFill>
                  <a:schemeClr val="dk1"/>
                </a:solidFill>
                <a:latin typeface="Nunito" pitchFamily="2" charset="0"/>
              </a:rPr>
              <a:t>Web Content Accessibility Guidelines (WCAG) 2.0 standard:</a:t>
            </a:r>
            <a:endParaRPr sz="1800" b="1">
              <a:solidFill>
                <a:schemeClr val="dk1"/>
              </a:solidFill>
              <a:latin typeface="Nunito" pitchFamily="2" charset="0"/>
            </a:endParaRPr>
          </a:p>
        </p:txBody>
      </p:sp>
      <p:sp>
        <p:nvSpPr>
          <p:cNvPr id="34" name="Google Shape;608;p39">
            <a:extLst>
              <a:ext uri="{FF2B5EF4-FFF2-40B4-BE49-F238E27FC236}">
                <a16:creationId xmlns:a16="http://schemas.microsoft.com/office/drawing/2014/main" id="{704D6EDB-95F4-48B7-B0DF-F8140DE91D24}"/>
              </a:ext>
            </a:extLst>
          </p:cNvPr>
          <p:cNvSpPr txBox="1">
            <a:spLocks/>
          </p:cNvSpPr>
          <p:nvPr/>
        </p:nvSpPr>
        <p:spPr>
          <a:xfrm>
            <a:off x="566646" y="2032529"/>
            <a:ext cx="3914640" cy="852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lgn="just">
              <a:buFont typeface="Nunito"/>
              <a:buNone/>
            </a:pPr>
            <a:r>
              <a:rPr lang="en-US" sz="1300"/>
              <a:t>Web accessibility encompasses all disabilities that affect access to the Web:</a:t>
            </a:r>
          </a:p>
        </p:txBody>
      </p:sp>
      <p:pic>
        <p:nvPicPr>
          <p:cNvPr id="35" name="Content Placeholder 4">
            <a:extLst>
              <a:ext uri="{FF2B5EF4-FFF2-40B4-BE49-F238E27FC236}">
                <a16:creationId xmlns:a16="http://schemas.microsoft.com/office/drawing/2014/main" id="{ECF34A80-0311-45CE-9DDD-75D851A0E313}"/>
              </a:ext>
            </a:extLst>
          </p:cNvPr>
          <p:cNvPicPr>
            <a:picLocks noChangeAspect="1"/>
          </p:cNvPicPr>
          <p:nvPr/>
        </p:nvPicPr>
        <p:blipFill>
          <a:blip r:embed="rId3"/>
          <a:stretch>
            <a:fillRect/>
          </a:stretch>
        </p:blipFill>
        <p:spPr>
          <a:xfrm>
            <a:off x="873153" y="2616893"/>
            <a:ext cx="2919126" cy="2135370"/>
          </a:xfrm>
          <a:prstGeom prst="rect">
            <a:avLst/>
          </a:prstGeom>
          <a:noFill/>
          <a:ln>
            <a:noFill/>
          </a:ln>
        </p:spPr>
      </p:pic>
      <p:pic>
        <p:nvPicPr>
          <p:cNvPr id="56" name="Picture 55">
            <a:extLst>
              <a:ext uri="{FF2B5EF4-FFF2-40B4-BE49-F238E27FC236}">
                <a16:creationId xmlns:a16="http://schemas.microsoft.com/office/drawing/2014/main" id="{AF21F254-9BA1-4C6F-B9D3-0778C32733E9}"/>
              </a:ext>
            </a:extLst>
          </p:cNvPr>
          <p:cNvPicPr>
            <a:picLocks noChangeAspect="1"/>
          </p:cNvPicPr>
          <p:nvPr/>
        </p:nvPicPr>
        <p:blipFill>
          <a:blip r:embed="rId4"/>
          <a:stretch>
            <a:fillRect/>
          </a:stretch>
        </p:blipFill>
        <p:spPr>
          <a:xfrm>
            <a:off x="4793802" y="451400"/>
            <a:ext cx="3628647" cy="4333787"/>
          </a:xfrm>
          <a:prstGeom prst="rect">
            <a:avLst/>
          </a:prstGeom>
        </p:spPr>
      </p:pic>
    </p:spTree>
    <p:extLst>
      <p:ext uri="{BB962C8B-B14F-4D97-AF65-F5344CB8AC3E}">
        <p14:creationId xmlns:p14="http://schemas.microsoft.com/office/powerpoint/2010/main" val="1429407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109412" y="145797"/>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a:off x="593480" y="1275804"/>
            <a:ext cx="3255506" cy="304316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The Web Content Accessibility Guidelines(WCAG) are organized into three levels of conformance:</a:t>
            </a:r>
          </a:p>
          <a:p>
            <a:pPr marL="0" lvl="0" indent="0" algn="just" rtl="0">
              <a:spcBef>
                <a:spcPts val="0"/>
              </a:spcBef>
              <a:spcAft>
                <a:spcPts val="0"/>
              </a:spcAft>
              <a:buNone/>
            </a:pPr>
            <a:r>
              <a:rPr lang="en-US">
                <a:solidFill>
                  <a:schemeClr val="dk1"/>
                </a:solidFill>
              </a:rPr>
              <a:t>- Level A – the most basic web accessibility features.</a:t>
            </a:r>
          </a:p>
          <a:p>
            <a:pPr marL="0" lvl="0" indent="0" algn="just" rtl="0">
              <a:spcBef>
                <a:spcPts val="0"/>
              </a:spcBef>
              <a:spcAft>
                <a:spcPts val="0"/>
              </a:spcAft>
              <a:buNone/>
            </a:pPr>
            <a:r>
              <a:rPr lang="en-US">
                <a:solidFill>
                  <a:schemeClr val="dk1"/>
                </a:solidFill>
              </a:rPr>
              <a:t>- Level AA – deals with the leading and most common barriers  for disabled users</a:t>
            </a:r>
          </a:p>
          <a:p>
            <a:pPr marL="0" lvl="0" indent="0" algn="just" rtl="0">
              <a:spcBef>
                <a:spcPts val="0"/>
              </a:spcBef>
              <a:spcAft>
                <a:spcPts val="0"/>
              </a:spcAft>
              <a:buNone/>
            </a:pPr>
            <a:r>
              <a:rPr lang="en-US">
                <a:solidFill>
                  <a:schemeClr val="dk1"/>
                </a:solidFill>
              </a:rPr>
              <a:t>- Level AAA – meant primarily for sites that serve the disabled community.</a:t>
            </a:r>
          </a:p>
          <a:p>
            <a:pPr marL="0" lvl="0" indent="0" algn="just" rtl="0">
              <a:spcBef>
                <a:spcPts val="0"/>
              </a:spcBef>
              <a:spcAft>
                <a:spcPts val="0"/>
              </a:spcAft>
              <a:buNone/>
            </a:pPr>
            <a:endParaRPr lang="en-US">
              <a:solidFill>
                <a:schemeClr val="dk1"/>
              </a:solidFill>
            </a:endParaRPr>
          </a:p>
        </p:txBody>
      </p:sp>
      <p:sp>
        <p:nvSpPr>
          <p:cNvPr id="609" name="Google Shape;609;p39"/>
          <p:cNvSpPr txBox="1">
            <a:spLocks noGrp="1"/>
          </p:cNvSpPr>
          <p:nvPr>
            <p:ph type="title"/>
          </p:nvPr>
        </p:nvSpPr>
        <p:spPr>
          <a:xfrm>
            <a:off x="581453" y="206768"/>
            <a:ext cx="4148979" cy="50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b="1">
                <a:solidFill>
                  <a:schemeClr val="dk1"/>
                </a:solidFill>
                <a:latin typeface="Nunito" pitchFamily="2" charset="0"/>
              </a:rPr>
              <a:t>Web Content Accessibility Guidelines (WCAG) 2.0 standard:</a:t>
            </a:r>
            <a:endParaRPr sz="1800" b="1">
              <a:solidFill>
                <a:schemeClr val="dk1"/>
              </a:solidFill>
              <a:latin typeface="Nunito" pitchFamily="2" charset="0"/>
            </a:endParaRPr>
          </a:p>
        </p:txBody>
      </p:sp>
      <p:sp>
        <p:nvSpPr>
          <p:cNvPr id="36" name="Google Shape;608;p39">
            <a:extLst>
              <a:ext uri="{FF2B5EF4-FFF2-40B4-BE49-F238E27FC236}">
                <a16:creationId xmlns:a16="http://schemas.microsoft.com/office/drawing/2014/main" id="{0809BACF-08D7-4015-AFEA-53D415F8AEDB}"/>
              </a:ext>
            </a:extLst>
          </p:cNvPr>
          <p:cNvSpPr txBox="1">
            <a:spLocks/>
          </p:cNvSpPr>
          <p:nvPr/>
        </p:nvSpPr>
        <p:spPr>
          <a:xfrm>
            <a:off x="5490224" y="530557"/>
            <a:ext cx="2442368" cy="564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lgn="just">
              <a:buFont typeface="Nunito"/>
              <a:buNone/>
            </a:pPr>
            <a:r>
              <a:rPr lang="en-US"/>
              <a:t>4 Principle of Accessibility</a:t>
            </a:r>
          </a:p>
        </p:txBody>
      </p:sp>
      <p:pic>
        <p:nvPicPr>
          <p:cNvPr id="37" name="Picture 36">
            <a:extLst>
              <a:ext uri="{FF2B5EF4-FFF2-40B4-BE49-F238E27FC236}">
                <a16:creationId xmlns:a16="http://schemas.microsoft.com/office/drawing/2014/main" id="{D8CAE367-FF29-4C11-A729-0C52EA517EE3}"/>
              </a:ext>
            </a:extLst>
          </p:cNvPr>
          <p:cNvPicPr>
            <a:picLocks noChangeAspect="1"/>
          </p:cNvPicPr>
          <p:nvPr/>
        </p:nvPicPr>
        <p:blipFill>
          <a:blip r:embed="rId3"/>
          <a:stretch>
            <a:fillRect/>
          </a:stretch>
        </p:blipFill>
        <p:spPr>
          <a:xfrm>
            <a:off x="4634239" y="1139231"/>
            <a:ext cx="3948538" cy="304316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5"/>
          <p:cNvSpPr txBox="1">
            <a:spLocks noGrp="1"/>
          </p:cNvSpPr>
          <p:nvPr>
            <p:ph type="title" idx="8"/>
          </p:nvPr>
        </p:nvSpPr>
        <p:spPr>
          <a:xfrm>
            <a:off x="930200" y="627400"/>
            <a:ext cx="6472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effectLst>
                  <a:outerShdw blurRad="38100" dist="38100" dir="2700000" algn="tl">
                    <a:srgbClr val="000000">
                      <a:alpha val="43137"/>
                    </a:srgbClr>
                  </a:outerShdw>
                </a:effectLst>
                <a:latin typeface="Nunito" pitchFamily="2" charset="0"/>
              </a:rPr>
              <a:t>WCAG 2.0</a:t>
            </a:r>
            <a:endParaRPr b="1">
              <a:effectLst>
                <a:outerShdw blurRad="38100" dist="38100" dir="2700000" algn="tl">
                  <a:srgbClr val="000000">
                    <a:alpha val="43137"/>
                  </a:srgbClr>
                </a:outerShdw>
              </a:effectLst>
              <a:latin typeface="Nunito" pitchFamily="2" charset="0"/>
            </a:endParaRPr>
          </a:p>
        </p:txBody>
      </p:sp>
      <p:sp>
        <p:nvSpPr>
          <p:cNvPr id="896" name="Google Shape;896;p45"/>
          <p:cNvSpPr txBox="1">
            <a:spLocks noGrp="1"/>
          </p:cNvSpPr>
          <p:nvPr>
            <p:ph type="title"/>
          </p:nvPr>
        </p:nvSpPr>
        <p:spPr>
          <a:xfrm>
            <a:off x="1512415" y="2950225"/>
            <a:ext cx="232620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3</a:t>
            </a:r>
            <a:endParaRPr b="1"/>
          </a:p>
        </p:txBody>
      </p:sp>
      <p:sp>
        <p:nvSpPr>
          <p:cNvPr id="897" name="Google Shape;897;p45"/>
          <p:cNvSpPr txBox="1">
            <a:spLocks noGrp="1"/>
          </p:cNvSpPr>
          <p:nvPr>
            <p:ph type="subTitle" idx="1"/>
          </p:nvPr>
        </p:nvSpPr>
        <p:spPr>
          <a:xfrm>
            <a:off x="1645465" y="3563249"/>
            <a:ext cx="2060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Understandable</a:t>
            </a:r>
            <a:endParaRPr/>
          </a:p>
        </p:txBody>
      </p:sp>
      <p:sp>
        <p:nvSpPr>
          <p:cNvPr id="898" name="Google Shape;898;p45"/>
          <p:cNvSpPr txBox="1">
            <a:spLocks noGrp="1"/>
          </p:cNvSpPr>
          <p:nvPr>
            <p:ph type="title" idx="2"/>
          </p:nvPr>
        </p:nvSpPr>
        <p:spPr>
          <a:xfrm>
            <a:off x="5305385" y="2950100"/>
            <a:ext cx="232620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4</a:t>
            </a:r>
            <a:endParaRPr b="1"/>
          </a:p>
        </p:txBody>
      </p:sp>
      <p:sp>
        <p:nvSpPr>
          <p:cNvPr id="899" name="Google Shape;899;p45"/>
          <p:cNvSpPr txBox="1">
            <a:spLocks noGrp="1"/>
          </p:cNvSpPr>
          <p:nvPr>
            <p:ph type="subTitle" idx="3"/>
          </p:nvPr>
        </p:nvSpPr>
        <p:spPr>
          <a:xfrm>
            <a:off x="5438435" y="3563249"/>
            <a:ext cx="2060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Robust</a:t>
            </a:r>
            <a:endParaRPr/>
          </a:p>
        </p:txBody>
      </p:sp>
      <p:sp>
        <p:nvSpPr>
          <p:cNvPr id="900" name="Google Shape;900;p45"/>
          <p:cNvSpPr txBox="1">
            <a:spLocks noGrp="1"/>
          </p:cNvSpPr>
          <p:nvPr>
            <p:ph type="title" idx="4"/>
          </p:nvPr>
        </p:nvSpPr>
        <p:spPr>
          <a:xfrm>
            <a:off x="1512415" y="1502425"/>
            <a:ext cx="232620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1</a:t>
            </a:r>
            <a:endParaRPr b="1"/>
          </a:p>
        </p:txBody>
      </p:sp>
      <p:sp>
        <p:nvSpPr>
          <p:cNvPr id="901" name="Google Shape;901;p45"/>
          <p:cNvSpPr txBox="1">
            <a:spLocks noGrp="1"/>
          </p:cNvSpPr>
          <p:nvPr>
            <p:ph type="subTitle" idx="5"/>
          </p:nvPr>
        </p:nvSpPr>
        <p:spPr>
          <a:xfrm>
            <a:off x="1645465" y="2115449"/>
            <a:ext cx="2060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Perceivable</a:t>
            </a:r>
            <a:endParaRPr/>
          </a:p>
        </p:txBody>
      </p:sp>
      <p:sp>
        <p:nvSpPr>
          <p:cNvPr id="902" name="Google Shape;902;p45"/>
          <p:cNvSpPr txBox="1">
            <a:spLocks noGrp="1"/>
          </p:cNvSpPr>
          <p:nvPr>
            <p:ph type="title" idx="6"/>
          </p:nvPr>
        </p:nvSpPr>
        <p:spPr>
          <a:xfrm>
            <a:off x="5305385" y="1502300"/>
            <a:ext cx="232620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2</a:t>
            </a:r>
            <a:endParaRPr b="1"/>
          </a:p>
        </p:txBody>
      </p:sp>
      <p:sp>
        <p:nvSpPr>
          <p:cNvPr id="903" name="Google Shape;903;p45"/>
          <p:cNvSpPr txBox="1">
            <a:spLocks noGrp="1"/>
          </p:cNvSpPr>
          <p:nvPr>
            <p:ph type="subTitle" idx="7"/>
          </p:nvPr>
        </p:nvSpPr>
        <p:spPr>
          <a:xfrm>
            <a:off x="5026880" y="2115449"/>
            <a:ext cx="296880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Operable - User interface components and navigation must be operable</a:t>
            </a:r>
            <a:endParaRPr/>
          </a:p>
        </p:txBody>
      </p:sp>
      <p:grpSp>
        <p:nvGrpSpPr>
          <p:cNvPr id="904" name="Google Shape;904;p45"/>
          <p:cNvGrpSpPr/>
          <p:nvPr/>
        </p:nvGrpSpPr>
        <p:grpSpPr>
          <a:xfrm>
            <a:off x="457200" y="116038"/>
            <a:ext cx="8320294" cy="4760583"/>
            <a:chOff x="457199" y="344642"/>
            <a:chExt cx="8320294" cy="4384805"/>
          </a:xfrm>
        </p:grpSpPr>
        <p:sp>
          <p:nvSpPr>
            <p:cNvPr id="905" name="Google Shape;905;p45"/>
            <p:cNvSpPr/>
            <p:nvPr/>
          </p:nvSpPr>
          <p:spPr>
            <a:xfrm>
              <a:off x="457199" y="3446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5"/>
            <p:cNvGrpSpPr/>
            <p:nvPr/>
          </p:nvGrpSpPr>
          <p:grpSpPr>
            <a:xfrm rot="-393">
              <a:off x="8451781" y="1455324"/>
              <a:ext cx="91501" cy="2296748"/>
              <a:chOff x="3382729" y="936491"/>
              <a:chExt cx="26147" cy="611944"/>
            </a:xfrm>
          </p:grpSpPr>
          <p:sp>
            <p:nvSpPr>
              <p:cNvPr id="907" name="Google Shape;907;p45"/>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5"/>
            <p:cNvGrpSpPr/>
            <p:nvPr/>
          </p:nvGrpSpPr>
          <p:grpSpPr>
            <a:xfrm rot="5399656">
              <a:off x="3238709" y="2471928"/>
              <a:ext cx="78276" cy="4207236"/>
              <a:chOff x="3382729" y="936491"/>
              <a:chExt cx="26147" cy="611944"/>
            </a:xfrm>
          </p:grpSpPr>
          <p:sp>
            <p:nvSpPr>
              <p:cNvPr id="913" name="Google Shape;913;p45"/>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45"/>
          <p:cNvGrpSpPr/>
          <p:nvPr/>
        </p:nvGrpSpPr>
        <p:grpSpPr>
          <a:xfrm rot="710619">
            <a:off x="5686882" y="8997"/>
            <a:ext cx="3399219" cy="916905"/>
            <a:chOff x="5228874" y="132800"/>
            <a:chExt cx="3104856" cy="837504"/>
          </a:xfrm>
        </p:grpSpPr>
        <p:sp>
          <p:nvSpPr>
            <p:cNvPr id="919" name="Google Shape;919;p45"/>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3195"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Video Demo Screen Reader">
            <a:hlinkClick r:id="" action="ppaction://media"/>
            <a:extLst>
              <a:ext uri="{FF2B5EF4-FFF2-40B4-BE49-F238E27FC236}">
                <a16:creationId xmlns:a16="http://schemas.microsoft.com/office/drawing/2014/main" id="{9217CBEF-CCEF-435E-A093-2D2AB3F88C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2465" y="570974"/>
            <a:ext cx="8018340" cy="4252962"/>
          </a:xfrm>
          <a:prstGeom prst="rect">
            <a:avLst/>
          </a:prstGeom>
          <a:noFill/>
          <a:ln>
            <a:noFill/>
          </a:ln>
        </p:spPr>
      </p:pic>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2803476" y="74617"/>
            <a:ext cx="3649392"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3198033" y="228424"/>
            <a:ext cx="2899775"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800" b="0">
                <a:latin typeface="Nunito SemiBold"/>
                <a:ea typeface="Nunito SemiBold"/>
                <a:cs typeface="Nunito SemiBold"/>
                <a:sym typeface="Nunito SemiBold"/>
              </a:rPr>
              <a:t>Perceivable</a:t>
            </a:r>
          </a:p>
        </p:txBody>
      </p:sp>
    </p:spTree>
    <p:extLst>
      <p:ext uri="{BB962C8B-B14F-4D97-AF65-F5344CB8AC3E}">
        <p14:creationId xmlns:p14="http://schemas.microsoft.com/office/powerpoint/2010/main" val="4129814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9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fill="hold" display="0">
                  <p:stCondLst>
                    <p:cond delay="indefinite"/>
                  </p:stCondLst>
                </p:cTn>
                <p:tgtEl>
                  <p:spTgt spid="2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109412" y="145797"/>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rot="-45610">
            <a:off x="538953" y="586542"/>
            <a:ext cx="4022785" cy="17212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1"/>
                </a:solidFill>
              </a:rPr>
              <a:t>Non-text content that is presented to the user has a text alternative that serves the equivalent purpose.</a:t>
            </a:r>
          </a:p>
          <a:p>
            <a:pPr marL="0" lvl="0" indent="0" algn="l" rtl="0">
              <a:spcBef>
                <a:spcPts val="0"/>
              </a:spcBef>
              <a:spcAft>
                <a:spcPts val="0"/>
              </a:spcAft>
              <a:buNone/>
            </a:pPr>
            <a:r>
              <a:rPr lang="en-US" sz="1300">
                <a:solidFill>
                  <a:schemeClr val="dk1"/>
                </a:solidFill>
              </a:rPr>
              <a:t>Example: </a:t>
            </a:r>
            <a:br>
              <a:rPr lang="en-US" sz="1300">
                <a:solidFill>
                  <a:schemeClr val="dk1"/>
                </a:solidFill>
              </a:rPr>
            </a:br>
            <a:r>
              <a:rPr lang="en-US" sz="1300">
                <a:solidFill>
                  <a:schemeClr val="dk1"/>
                </a:solidFill>
              </a:rPr>
              <a:t>A non-text content must have a alternative that display the equivalent content so that deaf people can acknowledge the content.</a:t>
            </a:r>
          </a:p>
        </p:txBody>
      </p:sp>
      <p:sp>
        <p:nvSpPr>
          <p:cNvPr id="609" name="Google Shape;609;p39"/>
          <p:cNvSpPr txBox="1">
            <a:spLocks noGrp="1"/>
          </p:cNvSpPr>
          <p:nvPr>
            <p:ph type="title"/>
          </p:nvPr>
        </p:nvSpPr>
        <p:spPr>
          <a:xfrm>
            <a:off x="1194792" y="130926"/>
            <a:ext cx="2503486" cy="50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b="1">
                <a:solidFill>
                  <a:schemeClr val="dk1"/>
                </a:solidFill>
                <a:latin typeface="Nunito" pitchFamily="2" charset="0"/>
              </a:rPr>
              <a:t>Non-text Content</a:t>
            </a:r>
            <a:endParaRPr sz="1800" b="1">
              <a:solidFill>
                <a:schemeClr val="dk1"/>
              </a:solidFill>
              <a:latin typeface="Nunito" pitchFamily="2" charset="0"/>
            </a:endParaRPr>
          </a:p>
        </p:txBody>
      </p:sp>
      <p:pic>
        <p:nvPicPr>
          <p:cNvPr id="34" name="Content Placeholder 4">
            <a:extLst>
              <a:ext uri="{FF2B5EF4-FFF2-40B4-BE49-F238E27FC236}">
                <a16:creationId xmlns:a16="http://schemas.microsoft.com/office/drawing/2014/main" id="{E6D1D346-DBD9-4C2C-98A0-EE4590ED67E4}"/>
              </a:ext>
            </a:extLst>
          </p:cNvPr>
          <p:cNvPicPr>
            <a:picLocks noChangeAspect="1"/>
          </p:cNvPicPr>
          <p:nvPr/>
        </p:nvPicPr>
        <p:blipFill>
          <a:blip r:embed="rId3"/>
          <a:stretch>
            <a:fillRect/>
          </a:stretch>
        </p:blipFill>
        <p:spPr>
          <a:xfrm>
            <a:off x="485095" y="2173424"/>
            <a:ext cx="4019310" cy="2533255"/>
          </a:xfrm>
          <a:prstGeom prst="rect">
            <a:avLst/>
          </a:prstGeom>
          <a:noFill/>
          <a:ln>
            <a:noFill/>
          </a:ln>
        </p:spPr>
      </p:pic>
      <p:pic>
        <p:nvPicPr>
          <p:cNvPr id="35" name="Content Placeholder 4">
            <a:extLst>
              <a:ext uri="{FF2B5EF4-FFF2-40B4-BE49-F238E27FC236}">
                <a16:creationId xmlns:a16="http://schemas.microsoft.com/office/drawing/2014/main" id="{B15E60B2-AEC3-43D7-B612-3B0FED05BF0F}"/>
              </a:ext>
            </a:extLst>
          </p:cNvPr>
          <p:cNvPicPr>
            <a:picLocks noChangeAspect="1"/>
          </p:cNvPicPr>
          <p:nvPr/>
        </p:nvPicPr>
        <p:blipFill rotWithShape="1">
          <a:blip r:embed="rId4"/>
          <a:srcRect l="14821" r="14821"/>
          <a:stretch/>
        </p:blipFill>
        <p:spPr>
          <a:xfrm>
            <a:off x="4674960" y="372072"/>
            <a:ext cx="3919549" cy="2087593"/>
          </a:xfrm>
          <a:prstGeom prst="rect">
            <a:avLst/>
          </a:prstGeom>
          <a:noFill/>
          <a:ln>
            <a:noFill/>
          </a:ln>
        </p:spPr>
      </p:pic>
      <p:sp>
        <p:nvSpPr>
          <p:cNvPr id="36" name="Text Placeholder 6">
            <a:extLst>
              <a:ext uri="{FF2B5EF4-FFF2-40B4-BE49-F238E27FC236}">
                <a16:creationId xmlns:a16="http://schemas.microsoft.com/office/drawing/2014/main" id="{42C801F8-E593-4BD7-9AD9-A72E93D473DC}"/>
              </a:ext>
            </a:extLst>
          </p:cNvPr>
          <p:cNvSpPr txBox="1">
            <a:spLocks/>
          </p:cNvSpPr>
          <p:nvPr/>
        </p:nvSpPr>
        <p:spPr>
          <a:xfrm>
            <a:off x="4685193" y="2669783"/>
            <a:ext cx="3782182" cy="19273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img</a:t>
            </a:r>
            <a:r>
              <a:rPr lang="en-US">
                <a:solidFill>
                  <a:srgbClr val="FF0000"/>
                </a:solidFill>
                <a:latin typeface="Consolas" panose="020B0609020204030204" pitchFamily="49" charset="0"/>
              </a:rPr>
              <a:t> src</a:t>
            </a:r>
            <a:r>
              <a:rPr lang="en-US">
                <a:solidFill>
                  <a:srgbClr val="0000CD"/>
                </a:solidFill>
                <a:latin typeface="Consolas" panose="020B0609020204030204" pitchFamily="49" charset="0"/>
              </a:rPr>
              <a:t>="img_girl.jpg"</a:t>
            </a:r>
            <a:r>
              <a:rPr lang="en-US">
                <a:solidFill>
                  <a:srgbClr val="FF0000"/>
                </a:solidFill>
                <a:latin typeface="Consolas" panose="020B0609020204030204" pitchFamily="49" charset="0"/>
              </a:rPr>
              <a:t> alt</a:t>
            </a:r>
            <a:r>
              <a:rPr lang="en-US">
                <a:solidFill>
                  <a:srgbClr val="0000CD"/>
                </a:solidFill>
                <a:latin typeface="Consolas" panose="020B0609020204030204" pitchFamily="49" charset="0"/>
              </a:rPr>
              <a:t>=""</a:t>
            </a:r>
            <a:r>
              <a:rPr lang="en-US">
                <a:solidFill>
                  <a:srgbClr val="FF0000"/>
                </a:solidFill>
                <a:latin typeface="Consolas" panose="020B0609020204030204" pitchFamily="49" charset="0"/>
              </a:rPr>
              <a:t> width</a:t>
            </a:r>
            <a:r>
              <a:rPr lang="en-US">
                <a:solidFill>
                  <a:srgbClr val="0000CD"/>
                </a:solidFill>
                <a:latin typeface="Consolas" panose="020B0609020204030204" pitchFamily="49" charset="0"/>
              </a:rPr>
              <a:t>="500"</a:t>
            </a:r>
            <a:r>
              <a:rPr lang="en-US">
                <a:solidFill>
                  <a:srgbClr val="FF0000"/>
                </a:solidFill>
                <a:latin typeface="Consolas" panose="020B0609020204030204" pitchFamily="49" charset="0"/>
              </a:rPr>
              <a:t> height</a:t>
            </a:r>
            <a:r>
              <a:rPr lang="en-US">
                <a:solidFill>
                  <a:srgbClr val="0000CD"/>
                </a:solidFill>
                <a:latin typeface="Consolas" panose="020B0609020204030204" pitchFamily="49" charset="0"/>
              </a:rPr>
              <a:t>="600"&gt; =&gt; This is wrong</a:t>
            </a:r>
          </a:p>
          <a:p>
            <a:endParaRPr lang="en-US">
              <a:solidFill>
                <a:srgbClr val="0000CD"/>
              </a:solidFill>
              <a:latin typeface="Consolas" panose="020B0609020204030204" pitchFamily="49" charset="0"/>
            </a:endParaRPr>
          </a:p>
          <a:p>
            <a:r>
              <a:rPr lang="en-US">
                <a:solidFill>
                  <a:srgbClr val="0000CD"/>
                </a:solidFill>
                <a:latin typeface="Consolas" panose="020B0609020204030204" pitchFamily="49" charset="0"/>
              </a:rPr>
              <a:t>&lt;</a:t>
            </a:r>
            <a:r>
              <a:rPr lang="en-US">
                <a:solidFill>
                  <a:srgbClr val="A52A2A"/>
                </a:solidFill>
                <a:latin typeface="Consolas" panose="020B0609020204030204" pitchFamily="49" charset="0"/>
              </a:rPr>
              <a:t>img</a:t>
            </a:r>
            <a:r>
              <a:rPr lang="en-US">
                <a:solidFill>
                  <a:srgbClr val="FF0000"/>
                </a:solidFill>
                <a:latin typeface="Consolas" panose="020B0609020204030204" pitchFamily="49" charset="0"/>
              </a:rPr>
              <a:t> src</a:t>
            </a:r>
            <a:r>
              <a:rPr lang="en-US">
                <a:solidFill>
                  <a:srgbClr val="0000CD"/>
                </a:solidFill>
                <a:latin typeface="Consolas" panose="020B0609020204030204" pitchFamily="49" charset="0"/>
              </a:rPr>
              <a:t>="img_girl.jpg"</a:t>
            </a:r>
            <a:r>
              <a:rPr lang="en-US">
                <a:solidFill>
                  <a:srgbClr val="FF0000"/>
                </a:solidFill>
                <a:latin typeface="Consolas" panose="020B0609020204030204" pitchFamily="49" charset="0"/>
              </a:rPr>
              <a:t> alt</a:t>
            </a:r>
            <a:r>
              <a:rPr lang="en-US">
                <a:solidFill>
                  <a:srgbClr val="0000CD"/>
                </a:solidFill>
                <a:latin typeface="Consolas" panose="020B0609020204030204" pitchFamily="49" charset="0"/>
              </a:rPr>
              <a:t>="Business school professor pointing to a</a:t>
            </a:r>
          </a:p>
          <a:p>
            <a:r>
              <a:rPr lang="en-US">
                <a:solidFill>
                  <a:srgbClr val="0000CD"/>
                </a:solidFill>
                <a:latin typeface="Consolas" panose="020B0609020204030204" pitchFamily="49" charset="0"/>
              </a:rPr>
              <a:t>student's computer screen"</a:t>
            </a:r>
            <a:r>
              <a:rPr lang="en-US">
                <a:solidFill>
                  <a:srgbClr val="FF0000"/>
                </a:solidFill>
                <a:latin typeface="Consolas" panose="020B0609020204030204" pitchFamily="49" charset="0"/>
              </a:rPr>
              <a:t> width</a:t>
            </a:r>
            <a:r>
              <a:rPr lang="en-US">
                <a:solidFill>
                  <a:srgbClr val="0000CD"/>
                </a:solidFill>
                <a:latin typeface="Consolas" panose="020B0609020204030204" pitchFamily="49" charset="0"/>
              </a:rPr>
              <a:t>="500"</a:t>
            </a:r>
            <a:r>
              <a:rPr lang="en-US">
                <a:solidFill>
                  <a:srgbClr val="FF0000"/>
                </a:solidFill>
                <a:latin typeface="Consolas" panose="020B0609020204030204" pitchFamily="49" charset="0"/>
              </a:rPr>
              <a:t> height</a:t>
            </a:r>
            <a:r>
              <a:rPr lang="en-US">
                <a:solidFill>
                  <a:srgbClr val="0000CD"/>
                </a:solidFill>
                <a:latin typeface="Consolas" panose="020B0609020204030204" pitchFamily="49" charset="0"/>
              </a:rPr>
              <a:t>="600"&gt; =&gt; This is more correct</a:t>
            </a:r>
            <a:endParaRPr lang="en-US" dirty="0"/>
          </a:p>
        </p:txBody>
      </p:sp>
    </p:spTree>
    <p:extLst>
      <p:ext uri="{BB962C8B-B14F-4D97-AF65-F5344CB8AC3E}">
        <p14:creationId xmlns:p14="http://schemas.microsoft.com/office/powerpoint/2010/main" val="2903720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109412" y="145797"/>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rot="-45610">
            <a:off x="537975" y="1274087"/>
            <a:ext cx="4022785" cy="172128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solidFill>
                  <a:schemeClr val="dk1"/>
                </a:solidFill>
              </a:rPr>
              <a:t>The intent of this Success Criterion is to make information conveyed by prerecorded audio-only and video-only content available to all users.</a:t>
            </a:r>
          </a:p>
          <a:p>
            <a:pPr marL="0" lvl="0" indent="0" algn="l" rtl="0">
              <a:lnSpc>
                <a:spcPct val="150000"/>
              </a:lnSpc>
              <a:spcBef>
                <a:spcPts val="0"/>
              </a:spcBef>
              <a:spcAft>
                <a:spcPts val="0"/>
              </a:spcAft>
              <a:buNone/>
            </a:pPr>
            <a:r>
              <a:rPr lang="en-US">
                <a:solidFill>
                  <a:schemeClr val="dk1"/>
                </a:solidFill>
              </a:rPr>
              <a:t>Example:</a:t>
            </a:r>
          </a:p>
          <a:p>
            <a:pPr marL="0" lvl="0" indent="0" algn="l" rtl="0">
              <a:lnSpc>
                <a:spcPct val="150000"/>
              </a:lnSpc>
              <a:spcBef>
                <a:spcPts val="0"/>
              </a:spcBef>
              <a:spcAft>
                <a:spcPts val="0"/>
              </a:spcAft>
              <a:buNone/>
            </a:pPr>
            <a:r>
              <a:rPr lang="en-US">
                <a:solidFill>
                  <a:schemeClr val="dk1"/>
                </a:solidFill>
              </a:rPr>
              <a:t>- A video-only file with an audio track</a:t>
            </a:r>
          </a:p>
          <a:p>
            <a:pPr marL="0" lvl="0" indent="0" algn="l" rtl="0">
              <a:lnSpc>
                <a:spcPct val="150000"/>
              </a:lnSpc>
              <a:spcBef>
                <a:spcPts val="0"/>
              </a:spcBef>
              <a:spcAft>
                <a:spcPts val="0"/>
              </a:spcAft>
              <a:buNone/>
            </a:pPr>
            <a:r>
              <a:rPr lang="en-US">
                <a:solidFill>
                  <a:schemeClr val="dk1"/>
                </a:solidFill>
              </a:rPr>
              <a:t>- A silent movie includes an audio track which includes a description of the action in the video.</a:t>
            </a:r>
          </a:p>
        </p:txBody>
      </p:sp>
      <p:sp>
        <p:nvSpPr>
          <p:cNvPr id="609" name="Google Shape;609;p39"/>
          <p:cNvSpPr txBox="1">
            <a:spLocks noGrp="1"/>
          </p:cNvSpPr>
          <p:nvPr>
            <p:ph type="title"/>
          </p:nvPr>
        </p:nvSpPr>
        <p:spPr>
          <a:xfrm>
            <a:off x="934092" y="429983"/>
            <a:ext cx="3274249" cy="50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b="1">
                <a:solidFill>
                  <a:schemeClr val="dk1"/>
                </a:solidFill>
                <a:latin typeface="Nunito" pitchFamily="2" charset="0"/>
              </a:rPr>
              <a:t>Audio-only and Video-only</a:t>
            </a:r>
            <a:endParaRPr sz="1800" b="1">
              <a:solidFill>
                <a:schemeClr val="dk1"/>
              </a:solidFill>
              <a:latin typeface="Nunito" pitchFamily="2" charset="0"/>
            </a:endParaRPr>
          </a:p>
        </p:txBody>
      </p:sp>
      <p:pic>
        <p:nvPicPr>
          <p:cNvPr id="3" name="Picture 2">
            <a:extLst>
              <a:ext uri="{FF2B5EF4-FFF2-40B4-BE49-F238E27FC236}">
                <a16:creationId xmlns:a16="http://schemas.microsoft.com/office/drawing/2014/main" id="{91B60000-E34F-4CA8-86A9-9151BCAD4C51}"/>
              </a:ext>
            </a:extLst>
          </p:cNvPr>
          <p:cNvPicPr>
            <a:picLocks noChangeAspect="1"/>
          </p:cNvPicPr>
          <p:nvPr/>
        </p:nvPicPr>
        <p:blipFill>
          <a:blip r:embed="rId3">
            <a:clrChange>
              <a:clrFrom>
                <a:srgbClr val="EDF1F5"/>
              </a:clrFrom>
              <a:clrTo>
                <a:srgbClr val="EDF1F5">
                  <a:alpha val="0"/>
                </a:srgbClr>
              </a:clrTo>
            </a:clrChange>
          </a:blip>
          <a:stretch>
            <a:fillRect/>
          </a:stretch>
        </p:blipFill>
        <p:spPr>
          <a:xfrm>
            <a:off x="4598861" y="953126"/>
            <a:ext cx="4041839" cy="3003494"/>
          </a:xfrm>
          <a:prstGeom prst="rect">
            <a:avLst/>
          </a:prstGeom>
        </p:spPr>
      </p:pic>
    </p:spTree>
    <p:extLst>
      <p:ext uri="{BB962C8B-B14F-4D97-AF65-F5344CB8AC3E}">
        <p14:creationId xmlns:p14="http://schemas.microsoft.com/office/powerpoint/2010/main" val="851793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109412" y="145797"/>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a:off x="473978" y="745436"/>
            <a:ext cx="4022785" cy="172128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solidFill>
                  <a:schemeClr val="dk1"/>
                </a:solidFill>
              </a:rPr>
              <a:t>The intent of this Success Criterion is to ensure that all users can access information providing the information for users who cannot see color can still perceive the information.</a:t>
            </a:r>
          </a:p>
          <a:p>
            <a:pPr marL="0" lvl="0" indent="0" algn="just" rtl="0">
              <a:spcBef>
                <a:spcPts val="0"/>
              </a:spcBef>
              <a:spcAft>
                <a:spcPts val="0"/>
              </a:spcAft>
              <a:buNone/>
            </a:pPr>
            <a:endParaRPr lang="en-US">
              <a:solidFill>
                <a:schemeClr val="dk1"/>
              </a:solidFill>
            </a:endParaRPr>
          </a:p>
          <a:p>
            <a:pPr marL="0" lvl="0" indent="0" algn="just" rtl="0">
              <a:spcBef>
                <a:spcPts val="0"/>
              </a:spcBef>
              <a:spcAft>
                <a:spcPts val="0"/>
              </a:spcAft>
              <a:buNone/>
            </a:pPr>
            <a:r>
              <a:rPr lang="en-US">
                <a:solidFill>
                  <a:schemeClr val="dk1"/>
                </a:solidFill>
              </a:rPr>
              <a:t>Color is an important asset in design of Web content. However, some users have difficulty perceiving color. People with partial sight often experience limited color vision, and many older users do not see color well.</a:t>
            </a:r>
          </a:p>
        </p:txBody>
      </p:sp>
      <p:sp>
        <p:nvSpPr>
          <p:cNvPr id="609" name="Google Shape;609;p39"/>
          <p:cNvSpPr txBox="1">
            <a:spLocks noGrp="1"/>
          </p:cNvSpPr>
          <p:nvPr>
            <p:ph type="title"/>
          </p:nvPr>
        </p:nvSpPr>
        <p:spPr>
          <a:xfrm>
            <a:off x="1773768" y="130146"/>
            <a:ext cx="1633468" cy="50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b="1">
                <a:solidFill>
                  <a:schemeClr val="dk1"/>
                </a:solidFill>
                <a:latin typeface="Nunito" pitchFamily="2" charset="0"/>
              </a:rPr>
              <a:t>Use of Color</a:t>
            </a:r>
            <a:endParaRPr sz="1800" b="1">
              <a:solidFill>
                <a:schemeClr val="dk1"/>
              </a:solidFill>
              <a:latin typeface="Nunito" pitchFamily="2" charset="0"/>
            </a:endParaRPr>
          </a:p>
        </p:txBody>
      </p:sp>
      <p:sp>
        <p:nvSpPr>
          <p:cNvPr id="31" name="Google Shape;608;p39">
            <a:extLst>
              <a:ext uri="{FF2B5EF4-FFF2-40B4-BE49-F238E27FC236}">
                <a16:creationId xmlns:a16="http://schemas.microsoft.com/office/drawing/2014/main" id="{4FC4A5F6-C716-4B8A-9D5B-899728C1287F}"/>
              </a:ext>
            </a:extLst>
          </p:cNvPr>
          <p:cNvSpPr txBox="1">
            <a:spLocks/>
          </p:cNvSpPr>
          <p:nvPr/>
        </p:nvSpPr>
        <p:spPr>
          <a:xfrm>
            <a:off x="4695974" y="572938"/>
            <a:ext cx="1768621" cy="1721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lgn="just">
              <a:buFont typeface="Nunito"/>
              <a:buNone/>
            </a:pPr>
            <a:r>
              <a:rPr lang="en-US" sz="1200"/>
              <a:t>People with partial sight often experience limited color vision: </a:t>
            </a:r>
          </a:p>
        </p:txBody>
      </p:sp>
      <p:pic>
        <p:nvPicPr>
          <p:cNvPr id="32" name="Content Placeholder 4">
            <a:extLst>
              <a:ext uri="{FF2B5EF4-FFF2-40B4-BE49-F238E27FC236}">
                <a16:creationId xmlns:a16="http://schemas.microsoft.com/office/drawing/2014/main" id="{FF416529-F1B0-449A-87FF-DDFB853B4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938" y="505744"/>
            <a:ext cx="2050972" cy="1195465"/>
          </a:xfrm>
          <a:prstGeom prst="rect">
            <a:avLst/>
          </a:prstGeom>
        </p:spPr>
      </p:pic>
      <p:sp>
        <p:nvSpPr>
          <p:cNvPr id="33" name="Google Shape;608;p39">
            <a:extLst>
              <a:ext uri="{FF2B5EF4-FFF2-40B4-BE49-F238E27FC236}">
                <a16:creationId xmlns:a16="http://schemas.microsoft.com/office/drawing/2014/main" id="{79D15B8A-B1BA-4119-9D14-1A31B343DA30}"/>
              </a:ext>
            </a:extLst>
          </p:cNvPr>
          <p:cNvSpPr txBox="1">
            <a:spLocks/>
          </p:cNvSpPr>
          <p:nvPr/>
        </p:nvSpPr>
        <p:spPr>
          <a:xfrm>
            <a:off x="4637546" y="1721969"/>
            <a:ext cx="4131898" cy="1721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lgn="just">
              <a:buFont typeface="Nunito"/>
              <a:buNone/>
            </a:pPr>
            <a:r>
              <a:rPr lang="en-US" sz="1200"/>
              <a:t>Example of descriptive title about the color of an object</a:t>
            </a:r>
          </a:p>
        </p:txBody>
      </p:sp>
      <p:pic>
        <p:nvPicPr>
          <p:cNvPr id="37" name="Content Placeholder 8">
            <a:extLst>
              <a:ext uri="{FF2B5EF4-FFF2-40B4-BE49-F238E27FC236}">
                <a16:creationId xmlns:a16="http://schemas.microsoft.com/office/drawing/2014/main" id="{335495D7-97D5-470F-9FE6-B1597EFDEBC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82562" y="2080622"/>
            <a:ext cx="3280921" cy="2614602"/>
          </a:xfrm>
          <a:prstGeom prst="rect">
            <a:avLst/>
          </a:prstGeom>
          <a:noFill/>
          <a:ln>
            <a:noFill/>
          </a:ln>
        </p:spPr>
      </p:pic>
    </p:spTree>
    <p:extLst>
      <p:ext uri="{BB962C8B-B14F-4D97-AF65-F5344CB8AC3E}">
        <p14:creationId xmlns:p14="http://schemas.microsoft.com/office/powerpoint/2010/main" val="663591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1881579"/>
            <a:ext cx="11188700" cy="7264400"/>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ight Triangle 6">
            <a:extLst>
              <a:ext uri="{FF2B5EF4-FFF2-40B4-BE49-F238E27FC236}">
                <a16:creationId xmlns:a16="http://schemas.microsoft.com/office/drawing/2014/main" id="{C86221FC-4ACC-4990-81D0-978E716FB331}"/>
              </a:ext>
            </a:extLst>
          </p:cNvPr>
          <p:cNvSpPr/>
          <p:nvPr/>
        </p:nvSpPr>
        <p:spPr>
          <a:xfrm>
            <a:off x="-3731615" y="2317773"/>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ight Triangle 7">
            <a:extLst>
              <a:ext uri="{FF2B5EF4-FFF2-40B4-BE49-F238E27FC236}">
                <a16:creationId xmlns:a16="http://schemas.microsoft.com/office/drawing/2014/main" id="{B4F43320-6494-4995-8993-804D161A49FC}"/>
              </a:ext>
            </a:extLst>
          </p:cNvPr>
          <p:cNvSpPr/>
          <p:nvPr/>
        </p:nvSpPr>
        <p:spPr>
          <a:xfrm>
            <a:off x="-3731555" y="3055995"/>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Right Triangle 8">
            <a:extLst>
              <a:ext uri="{FF2B5EF4-FFF2-40B4-BE49-F238E27FC236}">
                <a16:creationId xmlns:a16="http://schemas.microsoft.com/office/drawing/2014/main" id="{5CC49566-941C-4DF4-ABBE-9FC66BBCA0FB}"/>
              </a:ext>
            </a:extLst>
          </p:cNvPr>
          <p:cNvSpPr/>
          <p:nvPr/>
        </p:nvSpPr>
        <p:spPr>
          <a:xfrm>
            <a:off x="-3731630" y="3817961"/>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 name="Right Triangle 9">
            <a:extLst>
              <a:ext uri="{FF2B5EF4-FFF2-40B4-BE49-F238E27FC236}">
                <a16:creationId xmlns:a16="http://schemas.microsoft.com/office/drawing/2014/main" id="{2FAD82A8-2A73-44D7-8BA8-DF4A03DD8CB0}"/>
              </a:ext>
            </a:extLst>
          </p:cNvPr>
          <p:cNvSpPr/>
          <p:nvPr/>
        </p:nvSpPr>
        <p:spPr>
          <a:xfrm>
            <a:off x="-3731555" y="4714891"/>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Right Triangle 10">
            <a:extLst>
              <a:ext uri="{FF2B5EF4-FFF2-40B4-BE49-F238E27FC236}">
                <a16:creationId xmlns:a16="http://schemas.microsoft.com/office/drawing/2014/main" id="{369A9B40-C9AA-4E91-B51A-336F5DCA5038}"/>
              </a:ext>
            </a:extLst>
          </p:cNvPr>
          <p:cNvSpPr/>
          <p:nvPr/>
        </p:nvSpPr>
        <p:spPr>
          <a:xfrm flipH="1" flipV="1">
            <a:off x="6022935" y="-3218566"/>
            <a:ext cx="6172260" cy="514350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2" name="Right Triangle 11">
            <a:extLst>
              <a:ext uri="{FF2B5EF4-FFF2-40B4-BE49-F238E27FC236}">
                <a16:creationId xmlns:a16="http://schemas.microsoft.com/office/drawing/2014/main" id="{2019423E-6269-47A4-878A-88BA2873CBE9}"/>
              </a:ext>
            </a:extLst>
          </p:cNvPr>
          <p:cNvSpPr/>
          <p:nvPr/>
        </p:nvSpPr>
        <p:spPr>
          <a:xfrm flipH="1" flipV="1">
            <a:off x="6920771" y="-3218566"/>
            <a:ext cx="5286375" cy="4405270"/>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3" name="Right Triangle 12">
            <a:extLst>
              <a:ext uri="{FF2B5EF4-FFF2-40B4-BE49-F238E27FC236}">
                <a16:creationId xmlns:a16="http://schemas.microsoft.com/office/drawing/2014/main" id="{D9724331-AEDD-4736-8639-831EC1B2412F}"/>
              </a:ext>
            </a:extLst>
          </p:cNvPr>
          <p:cNvSpPr/>
          <p:nvPr/>
        </p:nvSpPr>
        <p:spPr>
          <a:xfrm flipH="1" flipV="1">
            <a:off x="7835224" y="-3218558"/>
            <a:ext cx="4371998" cy="3643296"/>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4" name="Right Triangle 13">
            <a:extLst>
              <a:ext uri="{FF2B5EF4-FFF2-40B4-BE49-F238E27FC236}">
                <a16:creationId xmlns:a16="http://schemas.microsoft.com/office/drawing/2014/main" id="{A9975FAC-EE6C-4DCF-A68C-3201D19564CE}"/>
              </a:ext>
            </a:extLst>
          </p:cNvPr>
          <p:cNvSpPr/>
          <p:nvPr/>
        </p:nvSpPr>
        <p:spPr>
          <a:xfrm flipH="1" flipV="1">
            <a:off x="8911496" y="-3218542"/>
            <a:ext cx="3295650" cy="2746349"/>
          </a:xfrm>
          <a:prstGeom prst="rtTriangl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Frame 14">
            <a:extLst>
              <a:ext uri="{FF2B5EF4-FFF2-40B4-BE49-F238E27FC236}">
                <a16:creationId xmlns:a16="http://schemas.microsoft.com/office/drawing/2014/main" id="{6E62CD5D-6EF4-4E00-9C5D-6AB4CB146B69}"/>
              </a:ext>
            </a:extLst>
          </p:cNvPr>
          <p:cNvSpPr/>
          <p:nvPr/>
        </p:nvSpPr>
        <p:spPr>
          <a:xfrm rot="16200000">
            <a:off x="1604963" y="1373199"/>
            <a:ext cx="5934075" cy="2143125"/>
          </a:xfrm>
          <a:prstGeom prst="frame">
            <a:avLst>
              <a:gd name="adj1" fmla="val 1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 name="TextBox 1">
            <a:extLst>
              <a:ext uri="{FF2B5EF4-FFF2-40B4-BE49-F238E27FC236}">
                <a16:creationId xmlns:a16="http://schemas.microsoft.com/office/drawing/2014/main" id="{4773D1DB-F36F-4B1E-828B-E57E6395C49C}"/>
              </a:ext>
            </a:extLst>
          </p:cNvPr>
          <p:cNvSpPr txBox="1"/>
          <p:nvPr/>
        </p:nvSpPr>
        <p:spPr>
          <a:xfrm>
            <a:off x="-6312699" y="1821656"/>
            <a:ext cx="5546129" cy="600164"/>
          </a:xfrm>
          <a:prstGeom prst="rect">
            <a:avLst/>
          </a:prstGeom>
          <a:noFill/>
        </p:spPr>
        <p:txBody>
          <a:bodyPr wrap="square" rtlCol="0">
            <a:spAutoFit/>
          </a:bodyPr>
          <a:lstStyle/>
          <a:p>
            <a:r>
              <a:rPr lang="vi-VN" sz="3300" b="1" dirty="0">
                <a:solidFill>
                  <a:schemeClr val="bg1"/>
                </a:solidFill>
                <a:cs typeface="Aharoni" panose="02010803020104030203" pitchFamily="2" charset="-79"/>
              </a:rPr>
              <a:t>E-COMMERCE PLATFORM</a:t>
            </a:r>
          </a:p>
        </p:txBody>
      </p:sp>
      <p:sp>
        <p:nvSpPr>
          <p:cNvPr id="4" name="TextBox 3">
            <a:extLst>
              <a:ext uri="{FF2B5EF4-FFF2-40B4-BE49-F238E27FC236}">
                <a16:creationId xmlns:a16="http://schemas.microsoft.com/office/drawing/2014/main" id="{2588845A-49DD-4BE5-A9CD-BC4D8A16808A}"/>
              </a:ext>
            </a:extLst>
          </p:cNvPr>
          <p:cNvSpPr txBox="1"/>
          <p:nvPr/>
        </p:nvSpPr>
        <p:spPr>
          <a:xfrm>
            <a:off x="-4498393" y="4208040"/>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Pham Viet Anh 19110151</a:t>
            </a:r>
          </a:p>
        </p:txBody>
      </p:sp>
      <p:sp>
        <p:nvSpPr>
          <p:cNvPr id="16" name="TextBox 15">
            <a:extLst>
              <a:ext uri="{FF2B5EF4-FFF2-40B4-BE49-F238E27FC236}">
                <a16:creationId xmlns:a16="http://schemas.microsoft.com/office/drawing/2014/main" id="{6D00C130-90D6-4E51-BE7D-9172A8498F8B}"/>
              </a:ext>
            </a:extLst>
          </p:cNvPr>
          <p:cNvSpPr txBox="1"/>
          <p:nvPr/>
        </p:nvSpPr>
        <p:spPr>
          <a:xfrm>
            <a:off x="-4498393" y="3920141"/>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Nguyen Le Minh Nhut 19110100</a:t>
            </a:r>
          </a:p>
        </p:txBody>
      </p:sp>
      <p:sp>
        <p:nvSpPr>
          <p:cNvPr id="17" name="TextBox 16">
            <a:extLst>
              <a:ext uri="{FF2B5EF4-FFF2-40B4-BE49-F238E27FC236}">
                <a16:creationId xmlns:a16="http://schemas.microsoft.com/office/drawing/2014/main" id="{62B55D42-18DC-4F45-B79F-8E7A3B23444D}"/>
              </a:ext>
            </a:extLst>
          </p:cNvPr>
          <p:cNvSpPr txBox="1"/>
          <p:nvPr/>
        </p:nvSpPr>
        <p:spPr>
          <a:xfrm>
            <a:off x="-4498393" y="4495939"/>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Bui Duc Nhan 19110004</a:t>
            </a:r>
          </a:p>
        </p:txBody>
      </p:sp>
      <p:sp>
        <p:nvSpPr>
          <p:cNvPr id="18" name="TextBox 17">
            <a:extLst>
              <a:ext uri="{FF2B5EF4-FFF2-40B4-BE49-F238E27FC236}">
                <a16:creationId xmlns:a16="http://schemas.microsoft.com/office/drawing/2014/main" id="{2CA1F50A-66A8-4CCA-AB5D-40EA0EDDB467}"/>
              </a:ext>
            </a:extLst>
          </p:cNvPr>
          <p:cNvSpPr txBox="1"/>
          <p:nvPr/>
        </p:nvSpPr>
        <p:spPr>
          <a:xfrm>
            <a:off x="-4498393" y="4783838"/>
            <a:ext cx="3619041" cy="253916"/>
          </a:xfrm>
          <a:prstGeom prst="rect">
            <a:avLst/>
          </a:prstGeom>
          <a:noFill/>
        </p:spPr>
        <p:txBody>
          <a:bodyPr wrap="square" rtlCol="0">
            <a:spAutoFit/>
          </a:bodyPr>
          <a:lstStyle/>
          <a:p>
            <a:r>
              <a:rPr lang="vi-VN" sz="1050" spc="225" dirty="0">
                <a:solidFill>
                  <a:schemeClr val="bg1"/>
                </a:solidFill>
                <a:cs typeface="Arabic Typesetting" panose="03020402040406030203" pitchFamily="66" charset="-78"/>
              </a:rPr>
              <a:t>Tran Dang Khoa 19110145</a:t>
            </a:r>
          </a:p>
        </p:txBody>
      </p:sp>
      <p:sp>
        <p:nvSpPr>
          <p:cNvPr id="19" name="TextBox 18">
            <a:extLst>
              <a:ext uri="{FF2B5EF4-FFF2-40B4-BE49-F238E27FC236}">
                <a16:creationId xmlns:a16="http://schemas.microsoft.com/office/drawing/2014/main" id="{8AB87EB8-7EE7-4616-8D11-A62B949F4BC0}"/>
              </a:ext>
            </a:extLst>
          </p:cNvPr>
          <p:cNvSpPr txBox="1"/>
          <p:nvPr/>
        </p:nvSpPr>
        <p:spPr>
          <a:xfrm>
            <a:off x="-5392387" y="2512176"/>
            <a:ext cx="3633683" cy="461665"/>
          </a:xfrm>
          <a:prstGeom prst="rect">
            <a:avLst/>
          </a:prstGeom>
          <a:noFill/>
        </p:spPr>
        <p:txBody>
          <a:bodyPr wrap="square" rtlCol="0">
            <a:spAutoFit/>
          </a:bodyPr>
          <a:lstStyle/>
          <a:p>
            <a:r>
              <a:rPr lang="vi-VN" sz="2400" spc="450" dirty="0">
                <a:solidFill>
                  <a:schemeClr val="bg1"/>
                </a:solidFill>
                <a:cs typeface="Aharoni" panose="02010803020104030203" pitchFamily="2" charset="-79"/>
              </a:rPr>
              <a:t> - BY GROUP 3 -</a:t>
            </a:r>
          </a:p>
        </p:txBody>
      </p:sp>
      <p:sp>
        <p:nvSpPr>
          <p:cNvPr id="20" name="Rectangle 19">
            <a:extLst>
              <a:ext uri="{FF2B5EF4-FFF2-40B4-BE49-F238E27FC236}">
                <a16:creationId xmlns:a16="http://schemas.microsoft.com/office/drawing/2014/main" id="{574095BB-088D-4142-AC19-A738C163F0E9}"/>
              </a:ext>
            </a:extLst>
          </p:cNvPr>
          <p:cNvSpPr/>
          <p:nvPr/>
        </p:nvSpPr>
        <p:spPr>
          <a:xfrm>
            <a:off x="4523529" y="0"/>
            <a:ext cx="4792043" cy="5143500"/>
          </a:xfrm>
          <a:prstGeom prst="rect">
            <a:avLst/>
          </a:prstGeom>
          <a:solidFill>
            <a:srgbClr val="421E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21" name="Straight Connector 20">
            <a:extLst>
              <a:ext uri="{FF2B5EF4-FFF2-40B4-BE49-F238E27FC236}">
                <a16:creationId xmlns:a16="http://schemas.microsoft.com/office/drawing/2014/main" id="{57145E62-3B8C-4B16-BA89-74BAFD56DF53}"/>
              </a:ext>
            </a:extLst>
          </p:cNvPr>
          <p:cNvCxnSpPr/>
          <p:nvPr/>
        </p:nvCxnSpPr>
        <p:spPr>
          <a:xfrm>
            <a:off x="5102861" y="2110196"/>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C5D776-09E3-46D6-AEAC-30F85BD21A7D}"/>
              </a:ext>
            </a:extLst>
          </p:cNvPr>
          <p:cNvCxnSpPr>
            <a:cxnSpLocks/>
          </p:cNvCxnSpPr>
          <p:nvPr/>
        </p:nvCxnSpPr>
        <p:spPr>
          <a:xfrm rot="16200000">
            <a:off x="4218469" y="2768159"/>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84B045-811A-4373-9284-6B3BF5853DF7}"/>
              </a:ext>
            </a:extLst>
          </p:cNvPr>
          <p:cNvSpPr/>
          <p:nvPr/>
        </p:nvSpPr>
        <p:spPr>
          <a:xfrm>
            <a:off x="5851363" y="748824"/>
            <a:ext cx="3089307" cy="784830"/>
          </a:xfrm>
          <a:prstGeom prst="rect">
            <a:avLst/>
          </a:prstGeom>
          <a:noFill/>
        </p:spPr>
        <p:txBody>
          <a:bodyPr wrap="none">
            <a:spAutoFit/>
          </a:bodyPr>
          <a:lstStyle/>
          <a:p>
            <a:r>
              <a:rPr lang="en-US" sz="4500" dirty="0">
                <a:solidFill>
                  <a:srgbClr val="EC2A2A"/>
                </a:solidFill>
                <a:latin typeface="Montserrat Medium" panose="00000600000000000000" pitchFamily="2" charset="0"/>
              </a:rPr>
              <a:t>Definition</a:t>
            </a:r>
          </a:p>
        </p:txBody>
      </p:sp>
      <p:sp>
        <p:nvSpPr>
          <p:cNvPr id="24" name="TextBox 23">
            <a:extLst>
              <a:ext uri="{FF2B5EF4-FFF2-40B4-BE49-F238E27FC236}">
                <a16:creationId xmlns:a16="http://schemas.microsoft.com/office/drawing/2014/main" id="{0C517CA1-97C2-4C97-B23F-8EE42A5B06B0}"/>
              </a:ext>
            </a:extLst>
          </p:cNvPr>
          <p:cNvSpPr txBox="1"/>
          <p:nvPr/>
        </p:nvSpPr>
        <p:spPr>
          <a:xfrm>
            <a:off x="5912002" y="1371533"/>
            <a:ext cx="3344093" cy="646331"/>
          </a:xfrm>
          <a:prstGeom prst="rect">
            <a:avLst/>
          </a:prstGeom>
          <a:noFill/>
        </p:spPr>
        <p:txBody>
          <a:bodyPr wrap="square">
            <a:spAutoFit/>
          </a:bodyPr>
          <a:lstStyle/>
          <a:p>
            <a:r>
              <a:rPr lang="en-US" sz="1800" spc="450" dirty="0">
                <a:solidFill>
                  <a:schemeClr val="bg1"/>
                </a:solidFill>
                <a:latin typeface="Montserrat Medium" panose="00000600000000000000" pitchFamily="2" charset="0"/>
                <a:ea typeface="Yu Mincho" panose="020B0400000000000000" pitchFamily="18" charset="-128"/>
              </a:rPr>
              <a:t>ECOMMERCE PLATFORM</a:t>
            </a:r>
            <a:endParaRPr lang="vi-VN" sz="1800" spc="450" dirty="0">
              <a:solidFill>
                <a:schemeClr val="bg1"/>
              </a:solidFill>
              <a:latin typeface="Montserrat Medium" panose="00000600000000000000" pitchFamily="2" charset="0"/>
            </a:endParaRPr>
          </a:p>
        </p:txBody>
      </p:sp>
      <p:sp>
        <p:nvSpPr>
          <p:cNvPr id="26" name="TextBox 25">
            <a:extLst>
              <a:ext uri="{FF2B5EF4-FFF2-40B4-BE49-F238E27FC236}">
                <a16:creationId xmlns:a16="http://schemas.microsoft.com/office/drawing/2014/main" id="{21206404-5B6B-44EE-BB26-51BD49037031}"/>
              </a:ext>
            </a:extLst>
          </p:cNvPr>
          <p:cNvSpPr txBox="1"/>
          <p:nvPr/>
        </p:nvSpPr>
        <p:spPr>
          <a:xfrm>
            <a:off x="5861438" y="5710388"/>
            <a:ext cx="3110593" cy="1490344"/>
          </a:xfrm>
          <a:prstGeom prst="rect">
            <a:avLst/>
          </a:prstGeom>
          <a:noFill/>
        </p:spPr>
        <p:txBody>
          <a:bodyPr wrap="square">
            <a:spAutoFit/>
          </a:bodyPr>
          <a:lstStyle/>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In the short way, an Ecommerce platform is a software application allows businesses to directly manage their website marketing, sales and operations.</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a:p>
            <a:pPr algn="just">
              <a:lnSpc>
                <a:spcPct val="107000"/>
              </a:lnSpc>
              <a:spcAft>
                <a:spcPts val="600"/>
              </a:spcAft>
            </a:pPr>
            <a:r>
              <a:rPr lang="en-US"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rPr>
              <a:t> </a:t>
            </a:r>
            <a:endParaRPr lang="vi-VN" sz="1350" dirty="0">
              <a:solidFill>
                <a:schemeClr val="bg1"/>
              </a:solidFill>
              <a:latin typeface="Montserrat Medium" panose="00000600000000000000" pitchFamily="2" charset="0"/>
              <a:ea typeface="Tahoma" panose="020B060403050404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F76F1B22-12D4-4DD3-A2BC-21E9D55A3F31}"/>
              </a:ext>
            </a:extLst>
          </p:cNvPr>
          <p:cNvSpPr txBox="1"/>
          <p:nvPr/>
        </p:nvSpPr>
        <p:spPr>
          <a:xfrm>
            <a:off x="5912003" y="2222231"/>
            <a:ext cx="2999493" cy="1708160"/>
          </a:xfrm>
          <a:prstGeom prst="rect">
            <a:avLst/>
          </a:prstGeom>
          <a:noFill/>
        </p:spPr>
        <p:txBody>
          <a:bodyPr wrap="square">
            <a:spAutoFit/>
          </a:bodyPr>
          <a:lstStyle/>
          <a:p>
            <a:pPr algn="just"/>
            <a:r>
              <a:rPr lang="en-US" sz="1050" dirty="0">
                <a:solidFill>
                  <a:schemeClr val="bg1"/>
                </a:solidFill>
                <a:latin typeface="Montserrat Medium" panose="00000600000000000000" pitchFamily="2" charset="0"/>
              </a:rPr>
              <a:t>There are 2 ways to use an Ecommerce platform:</a:t>
            </a:r>
          </a:p>
          <a:p>
            <a:pPr algn="just"/>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 On-premise platform allow the businesses have more control over their site.</a:t>
            </a:r>
          </a:p>
          <a:p>
            <a:pPr marL="214313" indent="-214313" algn="just">
              <a:buFontTx/>
              <a:buChar char="-"/>
            </a:pPr>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 Software-as-a-Service (SaaS) and Platform-as-a-Service (PaaS) are simpler options.</a:t>
            </a:r>
          </a:p>
        </p:txBody>
      </p:sp>
      <p:sp>
        <p:nvSpPr>
          <p:cNvPr id="29" name="TextBox 28">
            <a:extLst>
              <a:ext uri="{FF2B5EF4-FFF2-40B4-BE49-F238E27FC236}">
                <a16:creationId xmlns:a16="http://schemas.microsoft.com/office/drawing/2014/main" id="{7EDE56D0-FB9F-4D0F-AF5C-596477B93CA5}"/>
              </a:ext>
            </a:extLst>
          </p:cNvPr>
          <p:cNvSpPr txBox="1"/>
          <p:nvPr/>
        </p:nvSpPr>
        <p:spPr>
          <a:xfrm>
            <a:off x="9910570" y="2180894"/>
            <a:ext cx="3110591" cy="2319674"/>
          </a:xfrm>
          <a:prstGeom prst="rect">
            <a:avLst/>
          </a:prstGeom>
          <a:noFill/>
        </p:spPr>
        <p:txBody>
          <a:bodyPr wrap="square">
            <a:spAutoFit/>
          </a:bodyPr>
          <a:lstStyle/>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Some examples for E-commerce platform: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a:t>
            </a:r>
            <a:r>
              <a:rPr lang="en-US" sz="1350" dirty="0" err="1">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shoptify</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a:t>
            </a:r>
            <a:r>
              <a:rPr lang="en-US" sz="1350" dirty="0" err="1">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bigcartel</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a:t>
            </a:r>
            <a:r>
              <a:rPr lang="en-US" sz="1350" dirty="0" err="1">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magento</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woo commerce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wix.com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square space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2624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3195"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1174221" y="0"/>
            <a:ext cx="6991583"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2103925" y="145390"/>
            <a:ext cx="5180423"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0">
                <a:latin typeface="Nunito SemiBold"/>
                <a:ea typeface="Nunito SemiBold"/>
                <a:cs typeface="Nunito SemiBold"/>
                <a:sym typeface="Nunito SemiBold"/>
              </a:rPr>
              <a:t>Operable - User interface components and navigation must be operable</a:t>
            </a:r>
          </a:p>
        </p:txBody>
      </p:sp>
      <p:sp>
        <p:nvSpPr>
          <p:cNvPr id="64" name="Google Shape;608;p39">
            <a:extLst>
              <a:ext uri="{FF2B5EF4-FFF2-40B4-BE49-F238E27FC236}">
                <a16:creationId xmlns:a16="http://schemas.microsoft.com/office/drawing/2014/main" id="{197B3501-18F0-4474-9D3F-FBCAB6F0357B}"/>
              </a:ext>
            </a:extLst>
          </p:cNvPr>
          <p:cNvSpPr txBox="1">
            <a:spLocks/>
          </p:cNvSpPr>
          <p:nvPr/>
        </p:nvSpPr>
        <p:spPr>
          <a:xfrm>
            <a:off x="593480" y="1275804"/>
            <a:ext cx="7722408"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b="0"/>
              <a:t>This means that users must be able to operate the interface (the interface cannot require interaction that a user cannot perform)</a:t>
            </a:r>
          </a:p>
          <a:p>
            <a:pPr marL="0" indent="0" algn="just"/>
            <a:r>
              <a:rPr lang="en-US" sz="1400" b="0"/>
              <a:t>People who are blind </a:t>
            </a:r>
          </a:p>
          <a:p>
            <a:pPr marL="0" indent="0" algn="just"/>
            <a:r>
              <a:rPr lang="en-US" sz="1400" b="0"/>
              <a:t>People with low vision </a:t>
            </a:r>
          </a:p>
          <a:p>
            <a:pPr marL="0" indent="0" algn="just"/>
            <a:r>
              <a:rPr lang="en-US" sz="1400" b="0"/>
              <a:t>Some people with hand tremors (shaky hand) find using a mouse very difficult and therefore usually use a keyboard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3195"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1174221" y="0"/>
            <a:ext cx="6991583"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2103925" y="145390"/>
            <a:ext cx="5180423"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0">
                <a:latin typeface="Nunito SemiBold"/>
                <a:ea typeface="Nunito SemiBold"/>
                <a:cs typeface="Nunito SemiBold"/>
                <a:sym typeface="Nunito SemiBold"/>
              </a:rPr>
              <a:t>Operable - User interface components and navigation must be operable</a:t>
            </a:r>
          </a:p>
        </p:txBody>
      </p:sp>
      <p:sp>
        <p:nvSpPr>
          <p:cNvPr id="64" name="Google Shape;608;p39">
            <a:extLst>
              <a:ext uri="{FF2B5EF4-FFF2-40B4-BE49-F238E27FC236}">
                <a16:creationId xmlns:a16="http://schemas.microsoft.com/office/drawing/2014/main" id="{197B3501-18F0-4474-9D3F-FBCAB6F0357B}"/>
              </a:ext>
            </a:extLst>
          </p:cNvPr>
          <p:cNvSpPr txBox="1">
            <a:spLocks/>
          </p:cNvSpPr>
          <p:nvPr/>
        </p:nvSpPr>
        <p:spPr>
          <a:xfrm>
            <a:off x="627027" y="947424"/>
            <a:ext cx="7722408"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a:t>Keyboard</a:t>
            </a:r>
          </a:p>
          <a:p>
            <a:pPr marL="0" indent="0" algn="just"/>
            <a:r>
              <a:rPr lang="en-US" sz="1400" b="0"/>
              <a:t>The intent of this Success Criterion is to ensure that, wherever possible, content can be operated through a keyboard or a virtual keyboard interface (so an alternate keyboard can be used). </a:t>
            </a:r>
          </a:p>
          <a:p>
            <a:pPr marL="0" indent="0" algn="just"/>
            <a:r>
              <a:rPr lang="en-US" sz="1400" b="0"/>
              <a:t>Keyboard emulators include speech input software, on-screen keyboards, scanning software and a variety of assistive technologies and alternate keyboards.</a:t>
            </a:r>
          </a:p>
          <a:p>
            <a:pPr marL="0" indent="0" algn="just"/>
            <a:r>
              <a:rPr lang="en-US" sz="1400" b="0"/>
              <a:t>On window we have tool called on screen keyboard:</a:t>
            </a:r>
          </a:p>
          <a:p>
            <a:pPr marL="0" indent="0" algn="just"/>
            <a:endParaRPr lang="en-US" sz="1400"/>
          </a:p>
        </p:txBody>
      </p:sp>
      <p:pic>
        <p:nvPicPr>
          <p:cNvPr id="22" name="Content Placeholder 4">
            <a:extLst>
              <a:ext uri="{FF2B5EF4-FFF2-40B4-BE49-F238E27FC236}">
                <a16:creationId xmlns:a16="http://schemas.microsoft.com/office/drawing/2014/main" id="{C98607AD-C27F-4104-A4DA-8B633AEEC736}"/>
              </a:ext>
            </a:extLst>
          </p:cNvPr>
          <p:cNvPicPr>
            <a:picLocks noChangeAspect="1"/>
          </p:cNvPicPr>
          <p:nvPr/>
        </p:nvPicPr>
        <p:blipFill>
          <a:blip r:embed="rId3"/>
          <a:stretch>
            <a:fillRect/>
          </a:stretch>
        </p:blipFill>
        <p:spPr>
          <a:xfrm>
            <a:off x="1772888" y="2841487"/>
            <a:ext cx="5598224" cy="2178715"/>
          </a:xfrm>
          <a:prstGeom prst="rect">
            <a:avLst/>
          </a:prstGeom>
          <a:noFill/>
          <a:ln>
            <a:noFill/>
          </a:ln>
        </p:spPr>
      </p:pic>
    </p:spTree>
    <p:extLst>
      <p:ext uri="{BB962C8B-B14F-4D97-AF65-F5344CB8AC3E}">
        <p14:creationId xmlns:p14="http://schemas.microsoft.com/office/powerpoint/2010/main" val="318318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3195"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1174221" y="0"/>
            <a:ext cx="6991583"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2103925" y="145390"/>
            <a:ext cx="5180423"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0">
                <a:latin typeface="Nunito SemiBold"/>
                <a:ea typeface="Nunito SemiBold"/>
                <a:cs typeface="Nunito SemiBold"/>
                <a:sym typeface="Nunito SemiBold"/>
              </a:rPr>
              <a:t>Operable - User interface components and navigation must be operable</a:t>
            </a:r>
          </a:p>
        </p:txBody>
      </p:sp>
      <p:sp>
        <p:nvSpPr>
          <p:cNvPr id="64" name="Google Shape;608;p39">
            <a:extLst>
              <a:ext uri="{FF2B5EF4-FFF2-40B4-BE49-F238E27FC236}">
                <a16:creationId xmlns:a16="http://schemas.microsoft.com/office/drawing/2014/main" id="{197B3501-18F0-4474-9D3F-FBCAB6F0357B}"/>
              </a:ext>
            </a:extLst>
          </p:cNvPr>
          <p:cNvSpPr txBox="1">
            <a:spLocks/>
          </p:cNvSpPr>
          <p:nvPr/>
        </p:nvSpPr>
        <p:spPr>
          <a:xfrm>
            <a:off x="552198" y="1089553"/>
            <a:ext cx="8180582"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b="0"/>
              <a:t>This will take so much time if you want to scroll to the website’s main content pressing Tab all day</a:t>
            </a:r>
          </a:p>
        </p:txBody>
      </p:sp>
      <p:pic>
        <p:nvPicPr>
          <p:cNvPr id="22" name="Tab">
            <a:hlinkClick r:id="" action="ppaction://media"/>
            <a:extLst>
              <a:ext uri="{FF2B5EF4-FFF2-40B4-BE49-F238E27FC236}">
                <a16:creationId xmlns:a16="http://schemas.microsoft.com/office/drawing/2014/main" id="{D30C8D2E-791B-4C1F-8610-15D0CE4BED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756" y="1474788"/>
            <a:ext cx="7126837" cy="3218019"/>
          </a:xfrm>
          <a:prstGeom prst="rect">
            <a:avLst/>
          </a:prstGeom>
          <a:noFill/>
          <a:ln>
            <a:noFill/>
          </a:ln>
        </p:spPr>
      </p:pic>
    </p:spTree>
    <p:extLst>
      <p:ext uri="{BB962C8B-B14F-4D97-AF65-F5344CB8AC3E}">
        <p14:creationId xmlns:p14="http://schemas.microsoft.com/office/powerpoint/2010/main" val="3573914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4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fill="hold" display="0">
                  <p:stCondLst>
                    <p:cond delay="indefinite"/>
                  </p:stCondLst>
                </p:cTn>
                <p:tgtEl>
                  <p:spTgt spid="2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3195"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1174221" y="0"/>
            <a:ext cx="6991583"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2103925" y="145390"/>
            <a:ext cx="5180423"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000" b="0">
                <a:latin typeface="Nunito SemiBold"/>
                <a:ea typeface="Nunito SemiBold"/>
                <a:cs typeface="Nunito SemiBold"/>
                <a:sym typeface="Nunito SemiBold"/>
              </a:rPr>
              <a:t>Operable - User interface components and navigation must be operable</a:t>
            </a:r>
          </a:p>
        </p:txBody>
      </p:sp>
      <p:sp>
        <p:nvSpPr>
          <p:cNvPr id="64" name="Google Shape;608;p39">
            <a:extLst>
              <a:ext uri="{FF2B5EF4-FFF2-40B4-BE49-F238E27FC236}">
                <a16:creationId xmlns:a16="http://schemas.microsoft.com/office/drawing/2014/main" id="{197B3501-18F0-4474-9D3F-FBCAB6F0357B}"/>
              </a:ext>
            </a:extLst>
          </p:cNvPr>
          <p:cNvSpPr txBox="1">
            <a:spLocks/>
          </p:cNvSpPr>
          <p:nvPr/>
        </p:nvSpPr>
        <p:spPr>
          <a:xfrm>
            <a:off x="614999" y="1153711"/>
            <a:ext cx="7722408"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b="0"/>
              <a:t>If you implement skip link, people using keyboard only will have an easier time looking for the main content</a:t>
            </a:r>
          </a:p>
        </p:txBody>
      </p:sp>
      <p:pic>
        <p:nvPicPr>
          <p:cNvPr id="22" name="Skip link (2)">
            <a:hlinkClick r:id="" action="ppaction://media"/>
            <a:extLst>
              <a:ext uri="{FF2B5EF4-FFF2-40B4-BE49-F238E27FC236}">
                <a16:creationId xmlns:a16="http://schemas.microsoft.com/office/drawing/2014/main" id="{4EF1A7E5-740E-4EBC-8CB5-352EB5C526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7502" y="1844561"/>
            <a:ext cx="6367012" cy="2787760"/>
          </a:xfrm>
          <a:prstGeom prst="rect">
            <a:avLst/>
          </a:prstGeom>
          <a:noFill/>
          <a:ln>
            <a:noFill/>
          </a:ln>
        </p:spPr>
      </p:pic>
    </p:spTree>
    <p:extLst>
      <p:ext uri="{BB962C8B-B14F-4D97-AF65-F5344CB8AC3E}">
        <p14:creationId xmlns:p14="http://schemas.microsoft.com/office/powerpoint/2010/main" val="3604132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fill="hold" display="0">
                  <p:stCondLst>
                    <p:cond delay="indefinite"/>
                  </p:stCondLst>
                </p:cTn>
                <p:tgtEl>
                  <p:spTgt spid="2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1930"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2803476" y="74617"/>
            <a:ext cx="3649392"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3198033" y="228424"/>
            <a:ext cx="2899775"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800" b="0">
                <a:latin typeface="Nunito SemiBold"/>
                <a:ea typeface="Nunito SemiBold"/>
                <a:cs typeface="Nunito SemiBold"/>
                <a:sym typeface="Nunito SemiBold"/>
              </a:rPr>
              <a:t>Understandable</a:t>
            </a:r>
          </a:p>
        </p:txBody>
      </p:sp>
      <p:sp>
        <p:nvSpPr>
          <p:cNvPr id="23" name="Google Shape;608;p39">
            <a:extLst>
              <a:ext uri="{FF2B5EF4-FFF2-40B4-BE49-F238E27FC236}">
                <a16:creationId xmlns:a16="http://schemas.microsoft.com/office/drawing/2014/main" id="{569197C4-BA5A-4C40-803C-214C09713B88}"/>
              </a:ext>
            </a:extLst>
          </p:cNvPr>
          <p:cNvSpPr txBox="1">
            <a:spLocks/>
          </p:cNvSpPr>
          <p:nvPr/>
        </p:nvSpPr>
        <p:spPr>
          <a:xfrm>
            <a:off x="515305" y="1279427"/>
            <a:ext cx="4130121"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l">
              <a:lnSpc>
                <a:spcPct val="150000"/>
              </a:lnSpc>
            </a:pPr>
            <a:r>
              <a:rPr lang="en-US" sz="1350" b="0"/>
              <a:t>Make text content readable and understandable.</a:t>
            </a:r>
          </a:p>
          <a:p>
            <a:pPr marL="0" indent="0" algn="l">
              <a:lnSpc>
                <a:spcPct val="150000"/>
              </a:lnSpc>
            </a:pPr>
            <a:r>
              <a:rPr lang="en-US" sz="1350" b="0"/>
              <a:t>People with certain cognitive ( tầm nhận thức hạn chế), language and learning disabilities can understand the content.</a:t>
            </a:r>
          </a:p>
          <a:p>
            <a:pPr marL="0" indent="0" algn="l">
              <a:lnSpc>
                <a:spcPct val="150000"/>
              </a:lnSpc>
            </a:pPr>
            <a:r>
              <a:rPr lang="en-US" sz="1350" b="0"/>
              <a:t>Example: Young children, old people.</a:t>
            </a:r>
          </a:p>
          <a:p>
            <a:pPr marL="0" indent="0" algn="l">
              <a:lnSpc>
                <a:spcPct val="150000"/>
              </a:lnSpc>
            </a:pPr>
            <a:r>
              <a:rPr lang="en-US" sz="1350" b="0"/>
              <a:t>Forms that require a lot of information to be filled</a:t>
            </a:r>
          </a:p>
        </p:txBody>
      </p:sp>
      <p:cxnSp>
        <p:nvCxnSpPr>
          <p:cNvPr id="3" name="Straight Connector 2">
            <a:extLst>
              <a:ext uri="{FF2B5EF4-FFF2-40B4-BE49-F238E27FC236}">
                <a16:creationId xmlns:a16="http://schemas.microsoft.com/office/drawing/2014/main" id="{998E2A59-CA97-4A41-807D-53EB71F4A8D9}"/>
              </a:ext>
            </a:extLst>
          </p:cNvPr>
          <p:cNvCxnSpPr/>
          <p:nvPr/>
        </p:nvCxnSpPr>
        <p:spPr>
          <a:xfrm>
            <a:off x="4541470" y="1022041"/>
            <a:ext cx="0" cy="37006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Google Shape;608;p39">
            <a:extLst>
              <a:ext uri="{FF2B5EF4-FFF2-40B4-BE49-F238E27FC236}">
                <a16:creationId xmlns:a16="http://schemas.microsoft.com/office/drawing/2014/main" id="{F1A9C0F1-BD70-4E99-8FFF-09DAD7EB8FB6}"/>
              </a:ext>
            </a:extLst>
          </p:cNvPr>
          <p:cNvSpPr txBox="1">
            <a:spLocks/>
          </p:cNvSpPr>
          <p:nvPr/>
        </p:nvSpPr>
        <p:spPr>
          <a:xfrm>
            <a:off x="4755691" y="2053968"/>
            <a:ext cx="3621210"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b="0"/>
              <a:t>The user enters a non existent zip or postal code;</a:t>
            </a:r>
          </a:p>
          <a:p>
            <a:pPr marL="0" indent="0" algn="just"/>
            <a:r>
              <a:rPr lang="en-US" sz="1400" b="0"/>
              <a:t>the user fails to enter the proper abbreviation in to state, province, region, etc. field;</a:t>
            </a:r>
          </a:p>
          <a:p>
            <a:pPr marL="0" indent="0" algn="just"/>
            <a:r>
              <a:rPr lang="en-US" sz="1400" b="0"/>
              <a:t>The user enters alphabetic characters or parentheses into their phone number field that only accepts numbers;</a:t>
            </a:r>
          </a:p>
          <a:p>
            <a:pPr marL="0" indent="0" algn="just"/>
            <a:r>
              <a:rPr lang="en-US" sz="1400" b="0"/>
              <a:t>Spelling check.</a:t>
            </a:r>
          </a:p>
        </p:txBody>
      </p:sp>
      <p:pic>
        <p:nvPicPr>
          <p:cNvPr id="26" name="Picture 25">
            <a:extLst>
              <a:ext uri="{FF2B5EF4-FFF2-40B4-BE49-F238E27FC236}">
                <a16:creationId xmlns:a16="http://schemas.microsoft.com/office/drawing/2014/main" id="{9D7D93E0-4EB8-4854-9643-778B7D5D963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38156" y="1405228"/>
            <a:ext cx="3307916" cy="601981"/>
          </a:xfrm>
          <a:prstGeom prst="rect">
            <a:avLst/>
          </a:prstGeom>
        </p:spPr>
      </p:pic>
      <p:sp>
        <p:nvSpPr>
          <p:cNvPr id="28" name="TextBox 27">
            <a:extLst>
              <a:ext uri="{FF2B5EF4-FFF2-40B4-BE49-F238E27FC236}">
                <a16:creationId xmlns:a16="http://schemas.microsoft.com/office/drawing/2014/main" id="{CF0CA316-70CC-4050-988C-8B9B50B65430}"/>
              </a:ext>
            </a:extLst>
          </p:cNvPr>
          <p:cNvSpPr txBox="1"/>
          <p:nvPr/>
        </p:nvSpPr>
        <p:spPr>
          <a:xfrm rot="1489328">
            <a:off x="6787583" y="1106470"/>
            <a:ext cx="2041249" cy="307777"/>
          </a:xfrm>
          <a:prstGeom prst="rect">
            <a:avLst/>
          </a:prstGeom>
          <a:noFill/>
        </p:spPr>
        <p:txBody>
          <a:bodyPr wrap="square">
            <a:spAutoFit/>
          </a:bodyPr>
          <a:lstStyle/>
          <a:p>
            <a:r>
              <a:rPr lang="en-US" b="1">
                <a:solidFill>
                  <a:srgbClr val="5A3E3A"/>
                </a:solidFill>
                <a:effectLst/>
                <a:latin typeface="Nunito" pitchFamily="2" charset="0"/>
              </a:rPr>
              <a:t>Error Identification</a:t>
            </a:r>
            <a:endParaRPr lang="en-US">
              <a:solidFill>
                <a:srgbClr val="5A3E3A"/>
              </a:solidFill>
              <a:latin typeface="Nunito" pitchFamily="2" charset="0"/>
            </a:endParaRPr>
          </a:p>
        </p:txBody>
      </p:sp>
    </p:spTree>
    <p:extLst>
      <p:ext uri="{BB962C8B-B14F-4D97-AF65-F5344CB8AC3E}">
        <p14:creationId xmlns:p14="http://schemas.microsoft.com/office/powerpoint/2010/main" val="1949009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1930"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2823224" y="263676"/>
            <a:ext cx="3649392" cy="552227"/>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8"/>
          <p:cNvSpPr txBox="1">
            <a:spLocks noGrp="1"/>
          </p:cNvSpPr>
          <p:nvPr>
            <p:ph type="subTitle" idx="1"/>
          </p:nvPr>
        </p:nvSpPr>
        <p:spPr>
          <a:xfrm>
            <a:off x="3198033" y="228424"/>
            <a:ext cx="2899775" cy="58747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800" b="0">
                <a:latin typeface="Nunito SemiBold"/>
                <a:ea typeface="Nunito SemiBold"/>
                <a:cs typeface="Nunito SemiBold"/>
                <a:sym typeface="Nunito SemiBold"/>
              </a:rPr>
              <a:t>Robust</a:t>
            </a:r>
          </a:p>
        </p:txBody>
      </p:sp>
      <p:sp>
        <p:nvSpPr>
          <p:cNvPr id="23" name="Google Shape;608;p39">
            <a:extLst>
              <a:ext uri="{FF2B5EF4-FFF2-40B4-BE49-F238E27FC236}">
                <a16:creationId xmlns:a16="http://schemas.microsoft.com/office/drawing/2014/main" id="{569197C4-BA5A-4C40-803C-214C09713B88}"/>
              </a:ext>
            </a:extLst>
          </p:cNvPr>
          <p:cNvSpPr txBox="1">
            <a:spLocks/>
          </p:cNvSpPr>
          <p:nvPr/>
        </p:nvSpPr>
        <p:spPr>
          <a:xfrm>
            <a:off x="603828" y="1091661"/>
            <a:ext cx="7936344"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l">
              <a:lnSpc>
                <a:spcPct val="150000"/>
              </a:lnSpc>
            </a:pPr>
            <a:r>
              <a:rPr lang="en-US" sz="1600" b="0"/>
              <a:t>To ensure that Assistive Technologies (AT) can gather information about, activate(or set) and keep up to date on the status of user interface controls in the content.</a:t>
            </a:r>
          </a:p>
          <a:p>
            <a:pPr marL="0" indent="0" algn="l">
              <a:lnSpc>
                <a:spcPct val="150000"/>
              </a:lnSpc>
            </a:pPr>
            <a:r>
              <a:rPr lang="en-US" sz="1600" b="0"/>
              <a:t>Providing role, state, and value information on all user interface components enables compatibility with assistive technology, such as screen readers, and speech recognition software, used by people with disabilities</a:t>
            </a:r>
            <a:r>
              <a:rPr lang="en-US" sz="1200" b="0"/>
              <a:t>.</a:t>
            </a:r>
          </a:p>
        </p:txBody>
      </p:sp>
    </p:spTree>
    <p:extLst>
      <p:ext uri="{BB962C8B-B14F-4D97-AF65-F5344CB8AC3E}">
        <p14:creationId xmlns:p14="http://schemas.microsoft.com/office/powerpoint/2010/main" val="1014996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2"/>
          <p:cNvGrpSpPr/>
          <p:nvPr/>
        </p:nvGrpSpPr>
        <p:grpSpPr>
          <a:xfrm rot="5400397" flipH="1">
            <a:off x="-350950" y="-4505192"/>
            <a:ext cx="10052173" cy="8796012"/>
            <a:chOff x="577150" y="371675"/>
            <a:chExt cx="2899721" cy="1958151"/>
          </a:xfrm>
        </p:grpSpPr>
        <p:sp>
          <p:nvSpPr>
            <p:cNvPr id="667" name="Google Shape;667;p42"/>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txBox="1">
            <a:spLocks noGrp="1"/>
          </p:cNvSpPr>
          <p:nvPr>
            <p:ph type="title" idx="6"/>
          </p:nvPr>
        </p:nvSpPr>
        <p:spPr>
          <a:xfrm>
            <a:off x="966329" y="116276"/>
            <a:ext cx="1635791"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Parsing</a:t>
            </a:r>
            <a:endParaRPr b="1">
              <a:solidFill>
                <a:schemeClr val="dk1"/>
              </a:solidFill>
            </a:endParaRPr>
          </a:p>
        </p:txBody>
      </p:sp>
      <p:sp>
        <p:nvSpPr>
          <p:cNvPr id="692" name="Google Shape;692;p42"/>
          <p:cNvSpPr txBox="1">
            <a:spLocks noGrp="1"/>
          </p:cNvSpPr>
          <p:nvPr>
            <p:ph type="subTitle" idx="1"/>
          </p:nvPr>
        </p:nvSpPr>
        <p:spPr>
          <a:xfrm>
            <a:off x="939853" y="574386"/>
            <a:ext cx="7651452" cy="97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a:t>In content implemented using markup languages, elements have complete start and end tags, elements are nested according to their specifications, elements do not contain duplicate attributes, and any IDs are unique.</a:t>
            </a:r>
          </a:p>
          <a:p>
            <a:pPr marL="0" lvl="0" indent="0" rtl="0">
              <a:spcBef>
                <a:spcPts val="0"/>
              </a:spcBef>
              <a:spcAft>
                <a:spcPts val="0"/>
              </a:spcAft>
              <a:buNone/>
            </a:pPr>
            <a:r>
              <a:rPr lang="en-US" sz="1200"/>
              <a:t>To check that your website is readable by the assistive technology, you can use the website:</a:t>
            </a:r>
          </a:p>
          <a:p>
            <a:pPr marL="0" lvl="0" indent="0" rtl="0">
              <a:spcBef>
                <a:spcPts val="0"/>
              </a:spcBef>
              <a:spcAft>
                <a:spcPts val="0"/>
              </a:spcAft>
              <a:buNone/>
            </a:pPr>
            <a:r>
              <a:rPr lang="en-US" sz="1200"/>
              <a:t>https://validator.w3.org/</a:t>
            </a:r>
          </a:p>
          <a:p>
            <a:pPr marL="0" lvl="0" indent="0" algn="ctr" rtl="0">
              <a:spcBef>
                <a:spcPts val="0"/>
              </a:spcBef>
              <a:spcAft>
                <a:spcPts val="0"/>
              </a:spcAft>
              <a:buNone/>
            </a:pPr>
            <a:endParaRPr>
              <a:solidFill>
                <a:schemeClr val="dk1"/>
              </a:solidFill>
            </a:endParaRPr>
          </a:p>
        </p:txBody>
      </p:sp>
      <p:pic>
        <p:nvPicPr>
          <p:cNvPr id="84" name="Content Placeholder 4">
            <a:extLst>
              <a:ext uri="{FF2B5EF4-FFF2-40B4-BE49-F238E27FC236}">
                <a16:creationId xmlns:a16="http://schemas.microsoft.com/office/drawing/2014/main" id="{A85F9E79-C800-4A61-9B70-2D93333BC04A}"/>
              </a:ext>
            </a:extLst>
          </p:cNvPr>
          <p:cNvPicPr>
            <a:picLocks noChangeAspect="1"/>
          </p:cNvPicPr>
          <p:nvPr/>
        </p:nvPicPr>
        <p:blipFill>
          <a:blip r:embed="rId3"/>
          <a:stretch>
            <a:fillRect/>
          </a:stretch>
        </p:blipFill>
        <p:spPr>
          <a:xfrm>
            <a:off x="1823417" y="3670977"/>
            <a:ext cx="5810268" cy="651519"/>
          </a:xfrm>
          <a:prstGeom prst="rect">
            <a:avLst/>
          </a:prstGeom>
          <a:noFill/>
          <a:ln>
            <a:noFill/>
          </a:ln>
        </p:spPr>
      </p:pic>
      <p:pic>
        <p:nvPicPr>
          <p:cNvPr id="85" name="Picture 84">
            <a:extLst>
              <a:ext uri="{FF2B5EF4-FFF2-40B4-BE49-F238E27FC236}">
                <a16:creationId xmlns:a16="http://schemas.microsoft.com/office/drawing/2014/main" id="{CFCD0113-60D0-45AA-A298-3D422F224A51}"/>
              </a:ext>
            </a:extLst>
          </p:cNvPr>
          <p:cNvPicPr>
            <a:picLocks noChangeAspect="1"/>
          </p:cNvPicPr>
          <p:nvPr/>
        </p:nvPicPr>
        <p:blipFill>
          <a:blip r:embed="rId4"/>
          <a:stretch>
            <a:fillRect/>
          </a:stretch>
        </p:blipFill>
        <p:spPr>
          <a:xfrm>
            <a:off x="1344390" y="1359629"/>
            <a:ext cx="6618574" cy="23070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2"/>
          <p:cNvGrpSpPr/>
          <p:nvPr/>
        </p:nvGrpSpPr>
        <p:grpSpPr>
          <a:xfrm rot="5400397" flipH="1">
            <a:off x="-350950" y="-4505192"/>
            <a:ext cx="10052173" cy="8796012"/>
            <a:chOff x="577150" y="371675"/>
            <a:chExt cx="2899721" cy="1958151"/>
          </a:xfrm>
        </p:grpSpPr>
        <p:sp>
          <p:nvSpPr>
            <p:cNvPr id="667" name="Google Shape;667;p42"/>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txBox="1">
            <a:spLocks noGrp="1"/>
          </p:cNvSpPr>
          <p:nvPr>
            <p:ph type="title" idx="6"/>
          </p:nvPr>
        </p:nvSpPr>
        <p:spPr>
          <a:xfrm>
            <a:off x="819951" y="1540461"/>
            <a:ext cx="1635791"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Parsing</a:t>
            </a:r>
            <a:endParaRPr b="1">
              <a:solidFill>
                <a:schemeClr val="dk1"/>
              </a:solidFill>
            </a:endParaRPr>
          </a:p>
        </p:txBody>
      </p:sp>
      <p:sp>
        <p:nvSpPr>
          <p:cNvPr id="692" name="Google Shape;692;p42"/>
          <p:cNvSpPr txBox="1">
            <a:spLocks noGrp="1"/>
          </p:cNvSpPr>
          <p:nvPr>
            <p:ph type="subTitle" idx="1"/>
          </p:nvPr>
        </p:nvSpPr>
        <p:spPr>
          <a:xfrm>
            <a:off x="1808479" y="136474"/>
            <a:ext cx="7651452" cy="97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a:t>The Error tell me to add a “!DOCTYPE HTML” tag to insure the ‘Robust’ Principle</a:t>
            </a:r>
            <a:endParaRPr>
              <a:solidFill>
                <a:schemeClr val="dk1"/>
              </a:solidFill>
            </a:endParaRPr>
          </a:p>
        </p:txBody>
      </p:sp>
      <p:pic>
        <p:nvPicPr>
          <p:cNvPr id="30" name="Picture 29">
            <a:extLst>
              <a:ext uri="{FF2B5EF4-FFF2-40B4-BE49-F238E27FC236}">
                <a16:creationId xmlns:a16="http://schemas.microsoft.com/office/drawing/2014/main" id="{CD31608E-43DA-4CFD-93FF-DE4E42BF02E7}"/>
              </a:ext>
            </a:extLst>
          </p:cNvPr>
          <p:cNvPicPr>
            <a:picLocks noChangeAspect="1"/>
          </p:cNvPicPr>
          <p:nvPr/>
        </p:nvPicPr>
        <p:blipFill>
          <a:blip r:embed="rId3"/>
          <a:stretch>
            <a:fillRect/>
          </a:stretch>
        </p:blipFill>
        <p:spPr>
          <a:xfrm>
            <a:off x="2688906" y="534102"/>
            <a:ext cx="5905251" cy="2012719"/>
          </a:xfrm>
          <a:prstGeom prst="rect">
            <a:avLst/>
          </a:prstGeom>
        </p:spPr>
      </p:pic>
      <p:sp>
        <p:nvSpPr>
          <p:cNvPr id="31" name="Google Shape;692;p42">
            <a:extLst>
              <a:ext uri="{FF2B5EF4-FFF2-40B4-BE49-F238E27FC236}">
                <a16:creationId xmlns:a16="http://schemas.microsoft.com/office/drawing/2014/main" id="{AAD8A236-2871-4DA1-87F6-A2FC08B33EF1}"/>
              </a:ext>
            </a:extLst>
          </p:cNvPr>
          <p:cNvSpPr txBox="1">
            <a:spLocks/>
          </p:cNvSpPr>
          <p:nvPr/>
        </p:nvSpPr>
        <p:spPr>
          <a:xfrm>
            <a:off x="1131422" y="3053059"/>
            <a:ext cx="1949022" cy="97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sz="1200"/>
              <a:t>I still able to run my website without the tag</a:t>
            </a:r>
            <a:endParaRPr lang="en-US"/>
          </a:p>
        </p:txBody>
      </p:sp>
      <p:pic>
        <p:nvPicPr>
          <p:cNvPr id="32" name="Content Placeholder 4">
            <a:extLst>
              <a:ext uri="{FF2B5EF4-FFF2-40B4-BE49-F238E27FC236}">
                <a16:creationId xmlns:a16="http://schemas.microsoft.com/office/drawing/2014/main" id="{7273E68C-B01A-4530-8597-5ED5BCCAED28}"/>
              </a:ext>
            </a:extLst>
          </p:cNvPr>
          <p:cNvPicPr>
            <a:picLocks noChangeAspect="1"/>
          </p:cNvPicPr>
          <p:nvPr/>
        </p:nvPicPr>
        <p:blipFill>
          <a:blip r:embed="rId4"/>
          <a:stretch>
            <a:fillRect/>
          </a:stretch>
        </p:blipFill>
        <p:spPr>
          <a:xfrm>
            <a:off x="3480791" y="2586176"/>
            <a:ext cx="3978634" cy="1811759"/>
          </a:xfrm>
          <a:prstGeom prst="rect">
            <a:avLst/>
          </a:prstGeom>
          <a:noFill/>
          <a:ln>
            <a:noFill/>
          </a:ln>
        </p:spPr>
      </p:pic>
    </p:spTree>
    <p:extLst>
      <p:ext uri="{BB962C8B-B14F-4D97-AF65-F5344CB8AC3E}">
        <p14:creationId xmlns:p14="http://schemas.microsoft.com/office/powerpoint/2010/main" val="406965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grpSp>
        <p:nvGrpSpPr>
          <p:cNvPr id="1833" name="Google Shape;1833;p63"/>
          <p:cNvGrpSpPr/>
          <p:nvPr/>
        </p:nvGrpSpPr>
        <p:grpSpPr>
          <a:xfrm rot="134293">
            <a:off x="109412" y="145797"/>
            <a:ext cx="8820721" cy="5003978"/>
            <a:chOff x="577150" y="371675"/>
            <a:chExt cx="2899721" cy="1958151"/>
          </a:xfrm>
        </p:grpSpPr>
        <p:sp>
          <p:nvSpPr>
            <p:cNvPr id="1834" name="Google Shape;1834;p63"/>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63"/>
          <p:cNvSpPr txBox="1">
            <a:spLocks noGrp="1"/>
          </p:cNvSpPr>
          <p:nvPr>
            <p:ph type="title"/>
          </p:nvPr>
        </p:nvSpPr>
        <p:spPr>
          <a:xfrm>
            <a:off x="930200" y="627400"/>
            <a:ext cx="6472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Name, Role, Value</a:t>
            </a:r>
          </a:p>
        </p:txBody>
      </p:sp>
      <p:sp>
        <p:nvSpPr>
          <p:cNvPr id="1858" name="Google Shape;1858;p63"/>
          <p:cNvSpPr txBox="1">
            <a:spLocks noGrp="1"/>
          </p:cNvSpPr>
          <p:nvPr>
            <p:ph type="body" idx="1"/>
          </p:nvPr>
        </p:nvSpPr>
        <p:spPr>
          <a:xfrm>
            <a:off x="623781" y="1306130"/>
            <a:ext cx="3865675" cy="32850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a:p>
          <a:p>
            <a:pPr marL="139700" lvl="0" indent="0" algn="l" rtl="0">
              <a:spcBef>
                <a:spcPts val="0"/>
              </a:spcBef>
              <a:spcAft>
                <a:spcPts val="0"/>
              </a:spcAft>
              <a:buSzPts val="1400"/>
              <a:buNone/>
            </a:pPr>
            <a:r>
              <a:rPr lang="en-US"/>
              <a:t>In this, the text is contained in the button element, in this case "save", as the name. There is no value. </a:t>
            </a:r>
          </a:p>
          <a:p>
            <a:pPr marL="139700" lvl="0" indent="0" algn="l" rtl="0">
              <a:spcBef>
                <a:spcPts val="0"/>
              </a:spcBef>
              <a:spcAft>
                <a:spcPts val="0"/>
              </a:spcAft>
              <a:buSzPts val="1400"/>
              <a:buNone/>
            </a:pPr>
            <a:endParaRPr lang="en-US"/>
          </a:p>
          <a:p>
            <a:pPr marL="139700" lvl="0" indent="0" algn="l" rtl="0">
              <a:spcBef>
                <a:spcPts val="0"/>
              </a:spcBef>
              <a:spcAft>
                <a:spcPts val="0"/>
              </a:spcAft>
              <a:buSzPts val="1400"/>
              <a:buNone/>
            </a:pPr>
            <a:r>
              <a:rPr lang="en-US"/>
              <a:t>&lt;button&gt;Save&lt;/button&gt;</a:t>
            </a:r>
          </a:p>
          <a:p>
            <a:pPr marL="139700" lvl="0" indent="0" algn="l" rtl="0">
              <a:spcBef>
                <a:spcPts val="0"/>
              </a:spcBef>
              <a:spcAft>
                <a:spcPts val="0"/>
              </a:spcAft>
              <a:buSzPts val="1400"/>
              <a:buNone/>
            </a:pPr>
            <a:endParaRPr lang="en-US"/>
          </a:p>
          <a:p>
            <a:pPr marL="139700" lvl="0" indent="0" algn="l" rtl="0">
              <a:spcBef>
                <a:spcPts val="0"/>
              </a:spcBef>
              <a:spcAft>
                <a:spcPts val="0"/>
              </a:spcAft>
              <a:buSzPts val="1400"/>
              <a:buNone/>
            </a:pPr>
            <a:r>
              <a:rPr lang="en-US"/>
              <a:t>In this example, we uses the 'value' attribute, in this case "Save", "Submit", or "Reset" as the name. That mean the assistive technology can tell the user the purpose of these button.</a:t>
            </a:r>
          </a:p>
          <a:p>
            <a:pPr marL="139700" lvl="0" indent="0" algn="l" rtl="0">
              <a:spcBef>
                <a:spcPts val="0"/>
              </a:spcBef>
              <a:spcAft>
                <a:spcPts val="0"/>
              </a:spcAft>
              <a:buSzPts val="1400"/>
              <a:buNone/>
            </a:pPr>
            <a:endParaRPr lang="en-US"/>
          </a:p>
          <a:p>
            <a:pPr marL="139700" lvl="0" indent="0" algn="l" rtl="0">
              <a:spcBef>
                <a:spcPts val="0"/>
              </a:spcBef>
              <a:spcAft>
                <a:spcPts val="0"/>
              </a:spcAft>
              <a:buSzPts val="1400"/>
              <a:buNone/>
            </a:pPr>
            <a:r>
              <a:rPr lang="en-US"/>
              <a:t>&lt;input type="button" value="Save" /&gt; </a:t>
            </a:r>
          </a:p>
          <a:p>
            <a:pPr marL="139700" lvl="0" indent="0" algn="l" rtl="0">
              <a:spcBef>
                <a:spcPts val="0"/>
              </a:spcBef>
              <a:spcAft>
                <a:spcPts val="0"/>
              </a:spcAft>
              <a:buSzPts val="1400"/>
              <a:buNone/>
            </a:pPr>
            <a:r>
              <a:rPr lang="en-US"/>
              <a:t>&lt;input type="submit" value="Submit" /&gt;  </a:t>
            </a:r>
          </a:p>
          <a:p>
            <a:pPr marL="139700" lvl="0" indent="0" algn="l" rtl="0">
              <a:spcBef>
                <a:spcPts val="0"/>
              </a:spcBef>
              <a:spcAft>
                <a:spcPts val="0"/>
              </a:spcAft>
              <a:buSzPts val="1400"/>
              <a:buNone/>
            </a:pPr>
            <a:r>
              <a:rPr lang="en-US"/>
              <a:t>&lt;input type="reset" value="Reset" /&gt; </a:t>
            </a:r>
          </a:p>
          <a:p>
            <a:pPr marL="0" lvl="0" indent="0" algn="l" rtl="0">
              <a:spcBef>
                <a:spcPts val="1000"/>
              </a:spcBef>
              <a:spcAft>
                <a:spcPts val="1000"/>
              </a:spcAft>
              <a:buNone/>
            </a:pPr>
            <a:endParaRPr/>
          </a:p>
        </p:txBody>
      </p:sp>
      <p:pic>
        <p:nvPicPr>
          <p:cNvPr id="46" name="Content Placeholder 4">
            <a:extLst>
              <a:ext uri="{FF2B5EF4-FFF2-40B4-BE49-F238E27FC236}">
                <a16:creationId xmlns:a16="http://schemas.microsoft.com/office/drawing/2014/main" id="{EAF496C4-22F3-49E3-9CF2-7D60BCFB3D95}"/>
              </a:ext>
            </a:extLst>
          </p:cNvPr>
          <p:cNvPicPr>
            <a:picLocks noChangeAspect="1"/>
          </p:cNvPicPr>
          <p:nvPr/>
        </p:nvPicPr>
        <p:blipFill>
          <a:blip r:embed="rId3"/>
          <a:stretch>
            <a:fillRect/>
          </a:stretch>
        </p:blipFill>
        <p:spPr>
          <a:xfrm>
            <a:off x="4631682" y="2090807"/>
            <a:ext cx="3962827" cy="2742164"/>
          </a:xfrm>
          <a:prstGeom prst="rect">
            <a:avLst/>
          </a:prstGeom>
          <a:noFill/>
          <a:ln>
            <a:noFill/>
          </a:ln>
        </p:spPr>
      </p:pic>
      <p:sp>
        <p:nvSpPr>
          <p:cNvPr id="47" name="Google Shape;1858;p63">
            <a:extLst>
              <a:ext uri="{FF2B5EF4-FFF2-40B4-BE49-F238E27FC236}">
                <a16:creationId xmlns:a16="http://schemas.microsoft.com/office/drawing/2014/main" id="{18C8CBC0-2230-43E9-82B8-67DC058DC385}"/>
              </a:ext>
            </a:extLst>
          </p:cNvPr>
          <p:cNvSpPr txBox="1">
            <a:spLocks/>
          </p:cNvSpPr>
          <p:nvPr/>
        </p:nvSpPr>
        <p:spPr>
          <a:xfrm>
            <a:off x="4646772" y="-19591"/>
            <a:ext cx="3865675" cy="3285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0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9700" indent="0">
              <a:buFont typeface="Didact Gothic"/>
              <a:buNone/>
            </a:pPr>
            <a:endParaRPr lang="en-US"/>
          </a:p>
          <a:p>
            <a:pPr marL="139700" indent="0">
              <a:buFont typeface="Didact Gothic"/>
              <a:buNone/>
            </a:pPr>
            <a:r>
              <a:rPr lang="en-US"/>
              <a:t>If you want to check you accessibility of your website go to: tenon.io</a:t>
            </a:r>
          </a:p>
          <a:p>
            <a:pPr marL="0" indent="0">
              <a:spcBef>
                <a:spcPts val="1000"/>
              </a:spcBef>
              <a:spcAft>
                <a:spcPts val="1000"/>
              </a:spcAft>
              <a:buFont typeface="Didact Gothic"/>
              <a:buNone/>
            </a:pP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44"/>
          <p:cNvGrpSpPr/>
          <p:nvPr/>
        </p:nvGrpSpPr>
        <p:grpSpPr>
          <a:xfrm>
            <a:off x="4274296" y="484015"/>
            <a:ext cx="4391461" cy="4250530"/>
            <a:chOff x="2050157" y="433850"/>
            <a:chExt cx="4943669" cy="4785016"/>
          </a:xfrm>
        </p:grpSpPr>
        <p:sp>
          <p:nvSpPr>
            <p:cNvPr id="854" name="Google Shape;854;p44"/>
            <p:cNvSpPr/>
            <p:nvPr/>
          </p:nvSpPr>
          <p:spPr>
            <a:xfrm>
              <a:off x="2075250" y="461112"/>
              <a:ext cx="4915787" cy="4731113"/>
            </a:xfrm>
            <a:custGeom>
              <a:avLst/>
              <a:gdLst/>
              <a:ahLst/>
              <a:cxnLst/>
              <a:rect l="l" t="t" r="r" b="b"/>
              <a:pathLst>
                <a:path w="15868" h="15272" extrusionOk="0">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2050157" y="433850"/>
              <a:ext cx="4943669" cy="4785016"/>
            </a:xfrm>
            <a:custGeom>
              <a:avLst/>
              <a:gdLst/>
              <a:ahLst/>
              <a:cxnLst/>
              <a:rect l="l" t="t" r="r" b="b"/>
              <a:pathLst>
                <a:path w="15958" h="15446" extrusionOk="0">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44"/>
          <p:cNvSpPr txBox="1">
            <a:spLocks noGrp="1"/>
          </p:cNvSpPr>
          <p:nvPr>
            <p:ph type="subTitle" idx="1"/>
          </p:nvPr>
        </p:nvSpPr>
        <p:spPr>
          <a:xfrm>
            <a:off x="4870994" y="1833886"/>
            <a:ext cx="3680153"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Responsive Web Design is about using HTML and CSS to automatically resize, hide, shrink, or enlarge, a website, to make it look good on all devices (desktops, tablets, and phones)</a:t>
            </a:r>
            <a:endParaRPr/>
          </a:p>
          <a:p>
            <a:pPr marL="0" lvl="0" indent="0" algn="ctr" rtl="0">
              <a:spcBef>
                <a:spcPts val="0"/>
              </a:spcBef>
              <a:spcAft>
                <a:spcPts val="0"/>
              </a:spcAft>
              <a:buNone/>
            </a:pPr>
            <a:endParaRPr/>
          </a:p>
        </p:txBody>
      </p:sp>
      <p:sp>
        <p:nvSpPr>
          <p:cNvPr id="40" name="Google Shape;455;p36">
            <a:extLst>
              <a:ext uri="{FF2B5EF4-FFF2-40B4-BE49-F238E27FC236}">
                <a16:creationId xmlns:a16="http://schemas.microsoft.com/office/drawing/2014/main" id="{DA8AE948-80EE-457D-8CF6-D8399FFAE7B6}"/>
              </a:ext>
            </a:extLst>
          </p:cNvPr>
          <p:cNvSpPr txBox="1">
            <a:spLocks/>
          </p:cNvSpPr>
          <p:nvPr/>
        </p:nvSpPr>
        <p:spPr>
          <a:xfrm rot="21579172">
            <a:off x="92282" y="1846822"/>
            <a:ext cx="4272437" cy="741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500"/>
              <a:buFont typeface="Calligraffitti"/>
              <a:buNone/>
              <a:defRPr sz="6500" b="0" i="0" u="none" strike="noStrike" cap="none">
                <a:solidFill>
                  <a:schemeClr val="dk1"/>
                </a:solidFill>
                <a:latin typeface="Calligraffitti"/>
                <a:ea typeface="Calligraffitti"/>
                <a:cs typeface="Calligraffitti"/>
                <a:sym typeface="Calligraffitti"/>
              </a:defRPr>
            </a:lvl1pPr>
            <a:lvl2pPr marR="0" lvl="1"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2pPr>
            <a:lvl3pPr marR="0" lvl="2"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3pPr>
            <a:lvl4pPr marR="0" lvl="3"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4pPr>
            <a:lvl5pPr marR="0" lvl="4"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5pPr>
            <a:lvl6pPr marR="0" lvl="5"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6pPr>
            <a:lvl7pPr marR="0" lvl="6"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7pPr>
            <a:lvl8pPr marR="0" lvl="7"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8pPr>
            <a:lvl9pPr marR="0" lvl="8" algn="r" rtl="0">
              <a:lnSpc>
                <a:spcPct val="100000"/>
              </a:lnSpc>
              <a:spcBef>
                <a:spcPts val="0"/>
              </a:spcBef>
              <a:spcAft>
                <a:spcPts val="0"/>
              </a:spcAft>
              <a:buClr>
                <a:schemeClr val="dk1"/>
              </a:buClr>
              <a:buSzPts val="5300"/>
              <a:buFont typeface="Calligraffitti"/>
              <a:buNone/>
              <a:defRPr sz="5300" b="0" i="0" u="none" strike="noStrike" cap="none">
                <a:solidFill>
                  <a:schemeClr val="dk1"/>
                </a:solidFill>
                <a:latin typeface="Calligraffitti"/>
                <a:ea typeface="Calligraffitti"/>
                <a:cs typeface="Calligraffitti"/>
                <a:sym typeface="Calligraffitti"/>
              </a:defRPr>
            </a:lvl9pPr>
          </a:lstStyle>
          <a:p>
            <a:pPr algn="ctr"/>
            <a:r>
              <a:rPr lang="en-US" sz="5400" b="1">
                <a:latin typeface="Nunito" pitchFamily="2" charset="0"/>
              </a:rPr>
              <a:t>Web Responsive</a:t>
            </a:r>
            <a:endParaRPr lang="en-US" sz="11500" b="1">
              <a:latin typeface="Nunito"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1881579"/>
            <a:ext cx="11188700" cy="7264400"/>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Frame 14">
            <a:extLst>
              <a:ext uri="{FF2B5EF4-FFF2-40B4-BE49-F238E27FC236}">
                <a16:creationId xmlns:a16="http://schemas.microsoft.com/office/drawing/2014/main" id="{6E62CD5D-6EF4-4E00-9C5D-6AB4CB146B69}"/>
              </a:ext>
            </a:extLst>
          </p:cNvPr>
          <p:cNvSpPr/>
          <p:nvPr/>
        </p:nvSpPr>
        <p:spPr>
          <a:xfrm rot="16200000">
            <a:off x="1604963" y="1373199"/>
            <a:ext cx="5934075" cy="2143125"/>
          </a:xfrm>
          <a:prstGeom prst="frame">
            <a:avLst>
              <a:gd name="adj1" fmla="val 1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0" name="Rectangle 19">
            <a:extLst>
              <a:ext uri="{FF2B5EF4-FFF2-40B4-BE49-F238E27FC236}">
                <a16:creationId xmlns:a16="http://schemas.microsoft.com/office/drawing/2014/main" id="{574095BB-088D-4142-AC19-A738C163F0E9}"/>
              </a:ext>
            </a:extLst>
          </p:cNvPr>
          <p:cNvSpPr/>
          <p:nvPr/>
        </p:nvSpPr>
        <p:spPr>
          <a:xfrm>
            <a:off x="4523529" y="0"/>
            <a:ext cx="4732566" cy="5143500"/>
          </a:xfrm>
          <a:prstGeom prst="rect">
            <a:avLst/>
          </a:prstGeom>
          <a:solidFill>
            <a:srgbClr val="421E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21" name="Straight Connector 20">
            <a:extLst>
              <a:ext uri="{FF2B5EF4-FFF2-40B4-BE49-F238E27FC236}">
                <a16:creationId xmlns:a16="http://schemas.microsoft.com/office/drawing/2014/main" id="{57145E62-3B8C-4B16-BA89-74BAFD56DF53}"/>
              </a:ext>
            </a:extLst>
          </p:cNvPr>
          <p:cNvCxnSpPr/>
          <p:nvPr/>
        </p:nvCxnSpPr>
        <p:spPr>
          <a:xfrm>
            <a:off x="5102861" y="2110196"/>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C5D776-09E3-46D6-AEAC-30F85BD21A7D}"/>
              </a:ext>
            </a:extLst>
          </p:cNvPr>
          <p:cNvCxnSpPr>
            <a:cxnSpLocks/>
          </p:cNvCxnSpPr>
          <p:nvPr/>
        </p:nvCxnSpPr>
        <p:spPr>
          <a:xfrm rot="16200000">
            <a:off x="4218469" y="2768159"/>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84B045-811A-4373-9284-6B3BF5853DF7}"/>
              </a:ext>
            </a:extLst>
          </p:cNvPr>
          <p:cNvSpPr/>
          <p:nvPr/>
        </p:nvSpPr>
        <p:spPr>
          <a:xfrm>
            <a:off x="5851363" y="748824"/>
            <a:ext cx="3089307" cy="784830"/>
          </a:xfrm>
          <a:prstGeom prst="rect">
            <a:avLst/>
          </a:prstGeom>
          <a:noFill/>
        </p:spPr>
        <p:txBody>
          <a:bodyPr wrap="none">
            <a:spAutoFit/>
          </a:bodyPr>
          <a:lstStyle/>
          <a:p>
            <a:r>
              <a:rPr lang="en-US" sz="4500" dirty="0">
                <a:solidFill>
                  <a:srgbClr val="EC2A2A"/>
                </a:solidFill>
                <a:latin typeface="Montserrat Medium" panose="00000600000000000000" pitchFamily="2" charset="0"/>
              </a:rPr>
              <a:t>Definition</a:t>
            </a:r>
          </a:p>
        </p:txBody>
      </p:sp>
      <p:sp>
        <p:nvSpPr>
          <p:cNvPr id="24" name="TextBox 23">
            <a:extLst>
              <a:ext uri="{FF2B5EF4-FFF2-40B4-BE49-F238E27FC236}">
                <a16:creationId xmlns:a16="http://schemas.microsoft.com/office/drawing/2014/main" id="{0C517CA1-97C2-4C97-B23F-8EE42A5B06B0}"/>
              </a:ext>
            </a:extLst>
          </p:cNvPr>
          <p:cNvSpPr txBox="1"/>
          <p:nvPr/>
        </p:nvSpPr>
        <p:spPr>
          <a:xfrm>
            <a:off x="5912002" y="1371533"/>
            <a:ext cx="3344093" cy="646331"/>
          </a:xfrm>
          <a:prstGeom prst="rect">
            <a:avLst/>
          </a:prstGeom>
          <a:noFill/>
        </p:spPr>
        <p:txBody>
          <a:bodyPr wrap="square">
            <a:spAutoFit/>
          </a:bodyPr>
          <a:lstStyle/>
          <a:p>
            <a:r>
              <a:rPr lang="en-US" sz="1800" spc="450" dirty="0">
                <a:solidFill>
                  <a:schemeClr val="bg1"/>
                </a:solidFill>
                <a:latin typeface="Montserrat Medium" panose="00000600000000000000" pitchFamily="2" charset="0"/>
                <a:ea typeface="Yu Mincho" panose="020B0400000000000000" pitchFamily="18" charset="-128"/>
              </a:rPr>
              <a:t>ECOMMERCE PLATFORM</a:t>
            </a:r>
            <a:endParaRPr lang="vi-VN" sz="1800" spc="450" dirty="0">
              <a:solidFill>
                <a:schemeClr val="bg1"/>
              </a:solidFill>
              <a:latin typeface="Montserrat Medium" panose="00000600000000000000" pitchFamily="2" charset="0"/>
            </a:endParaRPr>
          </a:p>
        </p:txBody>
      </p:sp>
      <p:sp>
        <p:nvSpPr>
          <p:cNvPr id="27" name="TextBox 26">
            <a:extLst>
              <a:ext uri="{FF2B5EF4-FFF2-40B4-BE49-F238E27FC236}">
                <a16:creationId xmlns:a16="http://schemas.microsoft.com/office/drawing/2014/main" id="{AB5D8A97-317B-408B-821F-48C20192F489}"/>
              </a:ext>
            </a:extLst>
          </p:cNvPr>
          <p:cNvSpPr txBox="1"/>
          <p:nvPr/>
        </p:nvSpPr>
        <p:spPr>
          <a:xfrm>
            <a:off x="5903969" y="2180894"/>
            <a:ext cx="3110591" cy="2319674"/>
          </a:xfrm>
          <a:prstGeom prst="rect">
            <a:avLst/>
          </a:prstGeom>
          <a:noFill/>
        </p:spPr>
        <p:txBody>
          <a:bodyPr wrap="square">
            <a:spAutoFit/>
          </a:bodyPr>
          <a:lstStyle/>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Some examples for E-commerce platform: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SHOPTIFY</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BIGCARTEL</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MAGENTO</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WOO COMMERCE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WIX.COM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SQUARE SPACE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p:txBody>
      </p:sp>
      <p:sp>
        <p:nvSpPr>
          <p:cNvPr id="29" name="!!Rectangle 32">
            <a:extLst>
              <a:ext uri="{FF2B5EF4-FFF2-40B4-BE49-F238E27FC236}">
                <a16:creationId xmlns:a16="http://schemas.microsoft.com/office/drawing/2014/main" id="{41999017-B664-4DA8-A64E-F599C6E94C4B}"/>
              </a:ext>
            </a:extLst>
          </p:cNvPr>
          <p:cNvSpPr/>
          <p:nvPr/>
        </p:nvSpPr>
        <p:spPr>
          <a:xfrm>
            <a:off x="4429904" y="-3916703"/>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ectangle 35">
            <a:extLst>
              <a:ext uri="{FF2B5EF4-FFF2-40B4-BE49-F238E27FC236}">
                <a16:creationId xmlns:a16="http://schemas.microsoft.com/office/drawing/2014/main" id="{C3404489-2337-4441-B203-852793D66E05}"/>
              </a:ext>
            </a:extLst>
          </p:cNvPr>
          <p:cNvSpPr/>
          <p:nvPr/>
        </p:nvSpPr>
        <p:spPr>
          <a:xfrm rot="5400000">
            <a:off x="11361332" y="1567286"/>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6">
            <a:extLst>
              <a:ext uri="{FF2B5EF4-FFF2-40B4-BE49-F238E27FC236}">
                <a16:creationId xmlns:a16="http://schemas.microsoft.com/office/drawing/2014/main" id="{0C5C0E7C-1F06-4A02-97A0-64BA5AE4B563}"/>
              </a:ext>
            </a:extLst>
          </p:cNvPr>
          <p:cNvSpPr/>
          <p:nvPr/>
        </p:nvSpPr>
        <p:spPr>
          <a:xfrm rot="5400000">
            <a:off x="-1983633" y="1293223"/>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ectangle 37">
            <a:extLst>
              <a:ext uri="{FF2B5EF4-FFF2-40B4-BE49-F238E27FC236}">
                <a16:creationId xmlns:a16="http://schemas.microsoft.com/office/drawing/2014/main" id="{26D6B9D7-5899-4CC5-894C-FA79B1D442E0}"/>
              </a:ext>
            </a:extLst>
          </p:cNvPr>
          <p:cNvSpPr/>
          <p:nvPr/>
        </p:nvSpPr>
        <p:spPr>
          <a:xfrm rot="10800000">
            <a:off x="4647723" y="6771102"/>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TextBox 15">
            <a:extLst>
              <a:ext uri="{FF2B5EF4-FFF2-40B4-BE49-F238E27FC236}">
                <a16:creationId xmlns:a16="http://schemas.microsoft.com/office/drawing/2014/main" id="{797DB019-02AD-453F-B415-164C2C3863D8}"/>
              </a:ext>
            </a:extLst>
          </p:cNvPr>
          <p:cNvSpPr txBox="1"/>
          <p:nvPr/>
        </p:nvSpPr>
        <p:spPr>
          <a:xfrm>
            <a:off x="5912003" y="5959363"/>
            <a:ext cx="2999493" cy="1708160"/>
          </a:xfrm>
          <a:prstGeom prst="rect">
            <a:avLst/>
          </a:prstGeom>
          <a:noFill/>
        </p:spPr>
        <p:txBody>
          <a:bodyPr wrap="square">
            <a:spAutoFit/>
          </a:bodyPr>
          <a:lstStyle/>
          <a:p>
            <a:pPr algn="just"/>
            <a:r>
              <a:rPr lang="en-US" sz="1050" dirty="0">
                <a:solidFill>
                  <a:schemeClr val="bg1"/>
                </a:solidFill>
                <a:latin typeface="Montserrat Medium" panose="00000600000000000000" pitchFamily="2" charset="0"/>
              </a:rPr>
              <a:t>There are 2 ways to use an Ecommerce platform:</a:t>
            </a:r>
          </a:p>
          <a:p>
            <a:pPr algn="just"/>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 On-premise platform allow the businesses have more control over their site.</a:t>
            </a:r>
          </a:p>
          <a:p>
            <a:pPr marL="214313" indent="-214313" algn="just">
              <a:buFontTx/>
              <a:buChar char="-"/>
            </a:pPr>
            <a:endParaRPr lang="en-US" sz="1050" dirty="0">
              <a:solidFill>
                <a:schemeClr val="bg1"/>
              </a:solidFill>
              <a:latin typeface="Montserrat Medium" panose="00000600000000000000" pitchFamily="2" charset="0"/>
            </a:endParaRPr>
          </a:p>
          <a:p>
            <a:pPr algn="just"/>
            <a:r>
              <a:rPr lang="en-US" sz="1050" dirty="0">
                <a:solidFill>
                  <a:schemeClr val="bg1"/>
                </a:solidFill>
                <a:latin typeface="Montserrat Medium" panose="00000600000000000000" pitchFamily="2" charset="0"/>
              </a:rPr>
              <a:t>- Software-as-a-Service (SaaS) and Platform-as-a-Service (PaaS) are simpler options.</a:t>
            </a:r>
          </a:p>
        </p:txBody>
      </p:sp>
    </p:spTree>
    <p:extLst>
      <p:ext uri="{BB962C8B-B14F-4D97-AF65-F5344CB8AC3E}">
        <p14:creationId xmlns:p14="http://schemas.microsoft.com/office/powerpoint/2010/main" val="3489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44"/>
          <p:cNvGrpSpPr/>
          <p:nvPr/>
        </p:nvGrpSpPr>
        <p:grpSpPr>
          <a:xfrm>
            <a:off x="786810" y="484015"/>
            <a:ext cx="6684334" cy="4250530"/>
            <a:chOff x="2050157" y="433850"/>
            <a:chExt cx="4943669" cy="4785016"/>
          </a:xfrm>
        </p:grpSpPr>
        <p:sp>
          <p:nvSpPr>
            <p:cNvPr id="854" name="Google Shape;854;p44"/>
            <p:cNvSpPr/>
            <p:nvPr/>
          </p:nvSpPr>
          <p:spPr>
            <a:xfrm>
              <a:off x="2075250" y="461112"/>
              <a:ext cx="4915787" cy="4731113"/>
            </a:xfrm>
            <a:custGeom>
              <a:avLst/>
              <a:gdLst/>
              <a:ahLst/>
              <a:cxnLst/>
              <a:rect l="l" t="t" r="r" b="b"/>
              <a:pathLst>
                <a:path w="15868" h="15272" extrusionOk="0">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2050157" y="433850"/>
              <a:ext cx="4943669" cy="4785016"/>
            </a:xfrm>
            <a:custGeom>
              <a:avLst/>
              <a:gdLst/>
              <a:ahLst/>
              <a:cxnLst/>
              <a:rect l="l" t="t" r="r" b="b"/>
              <a:pathLst>
                <a:path w="15958" h="15446" extrusionOk="0">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44"/>
          <p:cNvSpPr txBox="1">
            <a:spLocks noGrp="1"/>
          </p:cNvSpPr>
          <p:nvPr>
            <p:ph type="subTitle" idx="1"/>
          </p:nvPr>
        </p:nvSpPr>
        <p:spPr>
          <a:xfrm>
            <a:off x="1500482" y="1068341"/>
            <a:ext cx="5509918" cy="978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a:t>Which to prioritize?</a:t>
            </a:r>
          </a:p>
          <a:p>
            <a:pPr marL="0" lvl="0" indent="0" algn="l" rtl="0">
              <a:lnSpc>
                <a:spcPct val="150000"/>
              </a:lnSpc>
              <a:spcBef>
                <a:spcPts val="0"/>
              </a:spcBef>
              <a:spcAft>
                <a:spcPts val="0"/>
              </a:spcAft>
              <a:buNone/>
            </a:pPr>
            <a:r>
              <a:rPr lang="en-US" sz="1600"/>
              <a:t>- Pc first then mobile?</a:t>
            </a:r>
          </a:p>
          <a:p>
            <a:pPr marL="0" lvl="0" indent="0" algn="l" rtl="0">
              <a:lnSpc>
                <a:spcPct val="150000"/>
              </a:lnSpc>
              <a:spcBef>
                <a:spcPts val="0"/>
              </a:spcBef>
              <a:spcAft>
                <a:spcPts val="0"/>
              </a:spcAft>
              <a:buNone/>
            </a:pPr>
            <a:r>
              <a:rPr lang="en-US" sz="1600"/>
              <a:t>- Mobile first then PC?</a:t>
            </a:r>
          </a:p>
          <a:p>
            <a:pPr marL="0" lvl="0" indent="0" algn="l" rtl="0">
              <a:lnSpc>
                <a:spcPct val="150000"/>
              </a:lnSpc>
              <a:spcBef>
                <a:spcPts val="0"/>
              </a:spcBef>
              <a:spcAft>
                <a:spcPts val="0"/>
              </a:spcAft>
              <a:buNone/>
            </a:pPr>
            <a:r>
              <a:rPr lang="en-US" sz="1600"/>
              <a:t>=&gt; It depends on your decision, both are all fine.!</a:t>
            </a:r>
          </a:p>
          <a:p>
            <a:pPr marL="0" lvl="0" indent="0" algn="l" rtl="0">
              <a:lnSpc>
                <a:spcPct val="150000"/>
              </a:lnSpc>
              <a:spcBef>
                <a:spcPts val="0"/>
              </a:spcBef>
              <a:spcAft>
                <a:spcPts val="0"/>
              </a:spcAft>
              <a:buNone/>
            </a:pPr>
            <a:r>
              <a:rPr lang="en-US" sz="1600"/>
              <a:t>Common widths of devices:</a:t>
            </a:r>
          </a:p>
          <a:p>
            <a:pPr marL="285750" lvl="0" indent="-285750" algn="l" rtl="0">
              <a:lnSpc>
                <a:spcPct val="150000"/>
              </a:lnSpc>
              <a:spcBef>
                <a:spcPts val="0"/>
              </a:spcBef>
              <a:spcAft>
                <a:spcPts val="0"/>
              </a:spcAft>
              <a:buFont typeface="Arial" panose="020B0604020202020204" pitchFamily="34" charset="0"/>
              <a:buChar char="•"/>
            </a:pPr>
            <a:r>
              <a:rPr lang="en-US" sz="1600"/>
              <a:t>320: iPhone 5/SE</a:t>
            </a:r>
          </a:p>
          <a:p>
            <a:pPr marL="285750" lvl="0" indent="-285750" algn="l" rtl="0">
              <a:lnSpc>
                <a:spcPct val="150000"/>
              </a:lnSpc>
              <a:spcBef>
                <a:spcPts val="0"/>
              </a:spcBef>
              <a:spcAft>
                <a:spcPts val="0"/>
              </a:spcAft>
              <a:buFont typeface="Arial" panose="020B0604020202020204" pitchFamily="34" charset="0"/>
              <a:buChar char="•"/>
            </a:pPr>
            <a:r>
              <a:rPr lang="en-US" sz="1600"/>
              <a:t>768: iPad</a:t>
            </a:r>
          </a:p>
          <a:p>
            <a:pPr marL="285750" lvl="0" indent="-285750" algn="l" rtl="0">
              <a:lnSpc>
                <a:spcPct val="150000"/>
              </a:lnSpc>
              <a:spcBef>
                <a:spcPts val="0"/>
              </a:spcBef>
              <a:spcAft>
                <a:spcPts val="0"/>
              </a:spcAft>
              <a:buFont typeface="Arial" panose="020B0604020202020204" pitchFamily="34" charset="0"/>
              <a:buChar char="•"/>
            </a:pPr>
            <a:r>
              <a:rPr lang="en-US" sz="1600"/>
              <a:t>1024: iPad Pro</a:t>
            </a:r>
          </a:p>
          <a:p>
            <a:pPr marL="285750" lvl="0" indent="-285750" algn="l" rtl="0">
              <a:lnSpc>
                <a:spcPct val="150000"/>
              </a:lnSpc>
              <a:spcBef>
                <a:spcPts val="0"/>
              </a:spcBef>
              <a:spcAft>
                <a:spcPts val="0"/>
              </a:spcAft>
              <a:buFont typeface="Arial" panose="020B0604020202020204" pitchFamily="34" charset="0"/>
              <a:buChar char="•"/>
            </a:pPr>
            <a:r>
              <a:rPr lang="en-US" sz="1600"/>
              <a:t>1280: Laptop screen</a:t>
            </a:r>
          </a:p>
          <a:p>
            <a:pPr marL="0" lvl="0" indent="0" algn="ctr" rtl="0">
              <a:spcBef>
                <a:spcPts val="0"/>
              </a:spcBef>
              <a:spcAft>
                <a:spcPts val="0"/>
              </a:spcAft>
              <a:buNone/>
            </a:pPr>
            <a:endParaRPr/>
          </a:p>
        </p:txBody>
      </p:sp>
    </p:spTree>
    <p:extLst>
      <p:ext uri="{BB962C8B-B14F-4D97-AF65-F5344CB8AC3E}">
        <p14:creationId xmlns:p14="http://schemas.microsoft.com/office/powerpoint/2010/main" val="7123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40"/>
          <p:cNvGrpSpPr/>
          <p:nvPr/>
        </p:nvGrpSpPr>
        <p:grpSpPr>
          <a:xfrm rot="134293">
            <a:off x="109412" y="145797"/>
            <a:ext cx="8820721" cy="5003978"/>
            <a:chOff x="577150" y="371675"/>
            <a:chExt cx="2899721" cy="1958151"/>
          </a:xfrm>
        </p:grpSpPr>
        <p:sp>
          <p:nvSpPr>
            <p:cNvPr id="621" name="Google Shape;621;p40"/>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40"/>
          <p:cNvSpPr txBox="1">
            <a:spLocks noGrp="1"/>
          </p:cNvSpPr>
          <p:nvPr>
            <p:ph type="title"/>
          </p:nvPr>
        </p:nvSpPr>
        <p:spPr>
          <a:xfrm>
            <a:off x="1207615" y="3169940"/>
            <a:ext cx="232620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rPr>
              <a:t>Mercury</a:t>
            </a:r>
            <a:endParaRPr b="1">
              <a:solidFill>
                <a:schemeClr val="dk1"/>
              </a:solidFill>
            </a:endParaRPr>
          </a:p>
        </p:txBody>
      </p:sp>
      <p:sp>
        <p:nvSpPr>
          <p:cNvPr id="646" name="Google Shape;646;p40"/>
          <p:cNvSpPr txBox="1">
            <a:spLocks noGrp="1"/>
          </p:cNvSpPr>
          <p:nvPr>
            <p:ph type="subTitle" idx="1"/>
          </p:nvPr>
        </p:nvSpPr>
        <p:spPr>
          <a:xfrm>
            <a:off x="1340665" y="4073418"/>
            <a:ext cx="2060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Desktop screen</a:t>
            </a:r>
            <a:endParaRPr/>
          </a:p>
          <a:p>
            <a:pPr marL="0" lvl="0" indent="0" algn="ctr" rtl="0">
              <a:spcBef>
                <a:spcPts val="0"/>
              </a:spcBef>
              <a:spcAft>
                <a:spcPts val="0"/>
              </a:spcAft>
              <a:buNone/>
            </a:pPr>
            <a:endParaRPr/>
          </a:p>
        </p:txBody>
      </p:sp>
      <p:sp>
        <p:nvSpPr>
          <p:cNvPr id="648" name="Google Shape;648;p40"/>
          <p:cNvSpPr txBox="1">
            <a:spLocks noGrp="1"/>
          </p:cNvSpPr>
          <p:nvPr>
            <p:ph type="subTitle" idx="3"/>
          </p:nvPr>
        </p:nvSpPr>
        <p:spPr>
          <a:xfrm>
            <a:off x="5774057" y="4221706"/>
            <a:ext cx="2060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IPhone5 screen</a:t>
            </a:r>
            <a:endParaRPr/>
          </a:p>
        </p:txBody>
      </p:sp>
      <p:pic>
        <p:nvPicPr>
          <p:cNvPr id="41" name="Picture 40">
            <a:extLst>
              <a:ext uri="{FF2B5EF4-FFF2-40B4-BE49-F238E27FC236}">
                <a16:creationId xmlns:a16="http://schemas.microsoft.com/office/drawing/2014/main" id="{DE94C63B-5356-46A8-AE27-EC8783D15300}"/>
              </a:ext>
            </a:extLst>
          </p:cNvPr>
          <p:cNvPicPr>
            <a:picLocks noChangeAspect="1"/>
          </p:cNvPicPr>
          <p:nvPr/>
        </p:nvPicPr>
        <p:blipFill>
          <a:blip r:embed="rId3"/>
          <a:stretch>
            <a:fillRect/>
          </a:stretch>
        </p:blipFill>
        <p:spPr>
          <a:xfrm>
            <a:off x="776651" y="413162"/>
            <a:ext cx="3500925" cy="3488441"/>
          </a:xfrm>
          <a:prstGeom prst="rect">
            <a:avLst/>
          </a:prstGeom>
          <a:ln w="25400">
            <a:solidFill>
              <a:schemeClr val="accent1"/>
            </a:solidFill>
          </a:ln>
        </p:spPr>
      </p:pic>
      <p:grpSp>
        <p:nvGrpSpPr>
          <p:cNvPr id="651" name="Google Shape;651;p40"/>
          <p:cNvGrpSpPr/>
          <p:nvPr/>
        </p:nvGrpSpPr>
        <p:grpSpPr>
          <a:xfrm flipH="1">
            <a:off x="2077890" y="281121"/>
            <a:ext cx="1025224" cy="276460"/>
            <a:chOff x="5228874" y="132800"/>
            <a:chExt cx="3104856" cy="837504"/>
          </a:xfrm>
        </p:grpSpPr>
        <p:sp>
          <p:nvSpPr>
            <p:cNvPr id="652" name="Google Shape;652;p40"/>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41">
            <a:extLst>
              <a:ext uri="{FF2B5EF4-FFF2-40B4-BE49-F238E27FC236}">
                <a16:creationId xmlns:a16="http://schemas.microsoft.com/office/drawing/2014/main" id="{DEF7F6E9-14E9-4AD4-B2E6-C305B42ABC8A}"/>
              </a:ext>
            </a:extLst>
          </p:cNvPr>
          <p:cNvPicPr>
            <a:picLocks noChangeAspect="1"/>
          </p:cNvPicPr>
          <p:nvPr/>
        </p:nvPicPr>
        <p:blipFill>
          <a:blip r:embed="rId4"/>
          <a:stretch>
            <a:fillRect/>
          </a:stretch>
        </p:blipFill>
        <p:spPr>
          <a:xfrm>
            <a:off x="5539059" y="582368"/>
            <a:ext cx="2419118" cy="3614880"/>
          </a:xfrm>
          <a:prstGeom prst="rect">
            <a:avLst/>
          </a:prstGeom>
          <a:ln w="25400">
            <a:solidFill>
              <a:schemeClr val="dk1"/>
            </a:solidFill>
          </a:ln>
        </p:spPr>
      </p:pic>
      <p:grpSp>
        <p:nvGrpSpPr>
          <p:cNvPr id="654" name="Google Shape;654;p40"/>
          <p:cNvGrpSpPr/>
          <p:nvPr/>
        </p:nvGrpSpPr>
        <p:grpSpPr>
          <a:xfrm flipH="1">
            <a:off x="6260662" y="463590"/>
            <a:ext cx="1025224" cy="276460"/>
            <a:chOff x="5228874" y="132800"/>
            <a:chExt cx="3104856" cy="837504"/>
          </a:xfrm>
        </p:grpSpPr>
        <p:sp>
          <p:nvSpPr>
            <p:cNvPr id="655" name="Google Shape;655;p40"/>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40"/>
          <p:cNvGrpSpPr/>
          <p:nvPr/>
        </p:nvGrpSpPr>
        <p:grpSpPr>
          <a:xfrm rot="134293">
            <a:off x="109412" y="145797"/>
            <a:ext cx="8820721" cy="5003978"/>
            <a:chOff x="577150" y="371675"/>
            <a:chExt cx="2899721" cy="1958151"/>
          </a:xfrm>
        </p:grpSpPr>
        <p:sp>
          <p:nvSpPr>
            <p:cNvPr id="621" name="Google Shape;621;p40"/>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Content Placeholder 9">
            <a:extLst>
              <a:ext uri="{FF2B5EF4-FFF2-40B4-BE49-F238E27FC236}">
                <a16:creationId xmlns:a16="http://schemas.microsoft.com/office/drawing/2014/main" id="{BD9EBCA0-C6FF-4749-AE12-6E720861EF68}"/>
              </a:ext>
            </a:extLst>
          </p:cNvPr>
          <p:cNvPicPr>
            <a:picLocks noChangeAspect="1"/>
          </p:cNvPicPr>
          <p:nvPr/>
        </p:nvPicPr>
        <p:blipFill>
          <a:blip r:embed="rId3"/>
          <a:stretch>
            <a:fillRect/>
          </a:stretch>
        </p:blipFill>
        <p:spPr>
          <a:xfrm>
            <a:off x="960046" y="254968"/>
            <a:ext cx="2927979" cy="4560096"/>
          </a:xfrm>
          <a:prstGeom prst="rect">
            <a:avLst/>
          </a:prstGeom>
          <a:noFill/>
          <a:ln>
            <a:noFill/>
          </a:ln>
        </p:spPr>
      </p:pic>
      <p:pic>
        <p:nvPicPr>
          <p:cNvPr id="44" name="Picture 43">
            <a:extLst>
              <a:ext uri="{FF2B5EF4-FFF2-40B4-BE49-F238E27FC236}">
                <a16:creationId xmlns:a16="http://schemas.microsoft.com/office/drawing/2014/main" id="{CF10224F-1CB9-46A7-A806-2020EF2DAA64}"/>
              </a:ext>
            </a:extLst>
          </p:cNvPr>
          <p:cNvPicPr>
            <a:picLocks noChangeAspect="1"/>
          </p:cNvPicPr>
          <p:nvPr/>
        </p:nvPicPr>
        <p:blipFill>
          <a:blip r:embed="rId4"/>
          <a:stretch>
            <a:fillRect/>
          </a:stretch>
        </p:blipFill>
        <p:spPr>
          <a:xfrm>
            <a:off x="5145567" y="347856"/>
            <a:ext cx="3124308" cy="4464017"/>
          </a:xfrm>
          <a:prstGeom prst="rect">
            <a:avLst/>
          </a:prstGeom>
        </p:spPr>
      </p:pic>
    </p:spTree>
    <p:extLst>
      <p:ext uri="{BB962C8B-B14F-4D97-AF65-F5344CB8AC3E}">
        <p14:creationId xmlns:p14="http://schemas.microsoft.com/office/powerpoint/2010/main" val="1866840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541930" y="439130"/>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608;p39">
            <a:extLst>
              <a:ext uri="{FF2B5EF4-FFF2-40B4-BE49-F238E27FC236}">
                <a16:creationId xmlns:a16="http://schemas.microsoft.com/office/drawing/2014/main" id="{569197C4-BA5A-4C40-803C-214C09713B88}"/>
              </a:ext>
            </a:extLst>
          </p:cNvPr>
          <p:cNvSpPr txBox="1">
            <a:spLocks/>
          </p:cNvSpPr>
          <p:nvPr/>
        </p:nvSpPr>
        <p:spPr>
          <a:xfrm>
            <a:off x="1628824" y="489616"/>
            <a:ext cx="2148261"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l">
              <a:lnSpc>
                <a:spcPct val="150000"/>
              </a:lnSpc>
            </a:pPr>
            <a:r>
              <a:rPr lang="en-US" sz="1350" b="0"/>
              <a:t>Breakpoint in Css</a:t>
            </a:r>
          </a:p>
        </p:txBody>
      </p:sp>
      <p:cxnSp>
        <p:nvCxnSpPr>
          <p:cNvPr id="3" name="Straight Connector 2">
            <a:extLst>
              <a:ext uri="{FF2B5EF4-FFF2-40B4-BE49-F238E27FC236}">
                <a16:creationId xmlns:a16="http://schemas.microsoft.com/office/drawing/2014/main" id="{998E2A59-CA97-4A41-807D-53EB71F4A8D9}"/>
              </a:ext>
            </a:extLst>
          </p:cNvPr>
          <p:cNvCxnSpPr>
            <a:cxnSpLocks/>
          </p:cNvCxnSpPr>
          <p:nvPr/>
        </p:nvCxnSpPr>
        <p:spPr>
          <a:xfrm flipH="1">
            <a:off x="4541470" y="545805"/>
            <a:ext cx="30530" cy="41768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Google Shape;608;p39">
            <a:extLst>
              <a:ext uri="{FF2B5EF4-FFF2-40B4-BE49-F238E27FC236}">
                <a16:creationId xmlns:a16="http://schemas.microsoft.com/office/drawing/2014/main" id="{F1A9C0F1-BD70-4E99-8FFF-09DAD7EB8FB6}"/>
              </a:ext>
            </a:extLst>
          </p:cNvPr>
          <p:cNvSpPr txBox="1">
            <a:spLocks/>
          </p:cNvSpPr>
          <p:nvPr/>
        </p:nvSpPr>
        <p:spPr>
          <a:xfrm>
            <a:off x="4874845" y="615563"/>
            <a:ext cx="3621210"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just"/>
            <a:r>
              <a:rPr lang="en-US" sz="1400" b="0"/>
              <a:t>2 version of an image ( colored Red to identify)</a:t>
            </a:r>
          </a:p>
        </p:txBody>
      </p:sp>
      <p:pic>
        <p:nvPicPr>
          <p:cNvPr id="29" name="Picture 28">
            <a:extLst>
              <a:ext uri="{FF2B5EF4-FFF2-40B4-BE49-F238E27FC236}">
                <a16:creationId xmlns:a16="http://schemas.microsoft.com/office/drawing/2014/main" id="{E1A66AB0-8EB3-48D0-8B69-1BF875CCD88F}"/>
              </a:ext>
            </a:extLst>
          </p:cNvPr>
          <p:cNvPicPr>
            <a:picLocks noChangeAspect="1"/>
          </p:cNvPicPr>
          <p:nvPr/>
        </p:nvPicPr>
        <p:blipFill>
          <a:blip r:embed="rId3"/>
          <a:stretch>
            <a:fillRect/>
          </a:stretch>
        </p:blipFill>
        <p:spPr>
          <a:xfrm>
            <a:off x="788353" y="1410420"/>
            <a:ext cx="3506695" cy="2177653"/>
          </a:xfrm>
          <a:prstGeom prst="rect">
            <a:avLst/>
          </a:prstGeom>
        </p:spPr>
      </p:pic>
      <p:pic>
        <p:nvPicPr>
          <p:cNvPr id="34" name="Content Placeholder 4">
            <a:extLst>
              <a:ext uri="{FF2B5EF4-FFF2-40B4-BE49-F238E27FC236}">
                <a16:creationId xmlns:a16="http://schemas.microsoft.com/office/drawing/2014/main" id="{AF6733AD-6E61-44F3-9BF6-A3B7DEA4A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365" y="1304684"/>
            <a:ext cx="2148261" cy="2876865"/>
          </a:xfrm>
          <a:prstGeom prst="rect">
            <a:avLst/>
          </a:prstGeom>
          <a:noFill/>
          <a:ln>
            <a:noFill/>
          </a:ln>
        </p:spPr>
      </p:pic>
      <p:pic>
        <p:nvPicPr>
          <p:cNvPr id="35" name="Picture 34">
            <a:extLst>
              <a:ext uri="{FF2B5EF4-FFF2-40B4-BE49-F238E27FC236}">
                <a16:creationId xmlns:a16="http://schemas.microsoft.com/office/drawing/2014/main" id="{C47E7440-D80F-49EB-B3A7-B070C5AED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450" y="1392353"/>
            <a:ext cx="1880061" cy="2650642"/>
          </a:xfrm>
          <a:prstGeom prst="rect">
            <a:avLst/>
          </a:prstGeom>
        </p:spPr>
      </p:pic>
      <p:sp>
        <p:nvSpPr>
          <p:cNvPr id="36" name="Google Shape;608;p39">
            <a:extLst>
              <a:ext uri="{FF2B5EF4-FFF2-40B4-BE49-F238E27FC236}">
                <a16:creationId xmlns:a16="http://schemas.microsoft.com/office/drawing/2014/main" id="{7C80FF26-8173-4333-BA6C-D9E68DCFAC5F}"/>
              </a:ext>
            </a:extLst>
          </p:cNvPr>
          <p:cNvSpPr txBox="1">
            <a:spLocks/>
          </p:cNvSpPr>
          <p:nvPr/>
        </p:nvSpPr>
        <p:spPr>
          <a:xfrm>
            <a:off x="5066693" y="3878368"/>
            <a:ext cx="1497468" cy="55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l">
              <a:lnSpc>
                <a:spcPct val="150000"/>
              </a:lnSpc>
            </a:pPr>
            <a:r>
              <a:rPr lang="en-US" sz="1350" b="0"/>
              <a:t>twoPhones.png</a:t>
            </a:r>
          </a:p>
          <a:p>
            <a:pPr marL="0" indent="0" algn="l">
              <a:lnSpc>
                <a:spcPct val="150000"/>
              </a:lnSpc>
            </a:pPr>
            <a:r>
              <a:rPr lang="en-US" sz="1350" b="0"/>
              <a:t>1 MB, used in PC</a:t>
            </a:r>
          </a:p>
        </p:txBody>
      </p:sp>
      <p:sp>
        <p:nvSpPr>
          <p:cNvPr id="37" name="Google Shape;608;p39">
            <a:extLst>
              <a:ext uri="{FF2B5EF4-FFF2-40B4-BE49-F238E27FC236}">
                <a16:creationId xmlns:a16="http://schemas.microsoft.com/office/drawing/2014/main" id="{BB88928B-69DA-4A0A-AFCA-36F2E08C4B74}"/>
              </a:ext>
            </a:extLst>
          </p:cNvPr>
          <p:cNvSpPr txBox="1">
            <a:spLocks/>
          </p:cNvSpPr>
          <p:nvPr/>
        </p:nvSpPr>
        <p:spPr>
          <a:xfrm>
            <a:off x="6794415" y="3872308"/>
            <a:ext cx="2033432" cy="55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Nunito"/>
              <a:buNone/>
              <a:defRPr sz="2400" b="1"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2500"/>
              <a:buFont typeface="Nunito"/>
              <a:buNone/>
              <a:defRPr sz="2500" b="1"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2500"/>
              <a:buFont typeface="Nunito"/>
              <a:buNone/>
              <a:defRPr sz="2500" b="1" i="0" u="none" strike="noStrike" cap="none">
                <a:solidFill>
                  <a:schemeClr val="dk1"/>
                </a:solidFill>
                <a:latin typeface="Nunito"/>
                <a:ea typeface="Nunito"/>
                <a:cs typeface="Nunito"/>
                <a:sym typeface="Nunito"/>
              </a:defRPr>
            </a:lvl9pPr>
          </a:lstStyle>
          <a:p>
            <a:pPr marL="0" indent="0" algn="l">
              <a:lnSpc>
                <a:spcPct val="150000"/>
              </a:lnSpc>
            </a:pPr>
            <a:r>
              <a:rPr lang="en-US" sz="1350" b="0"/>
              <a:t>twoPhones-small.png</a:t>
            </a:r>
          </a:p>
          <a:p>
            <a:pPr marL="0" indent="0" algn="l">
              <a:lnSpc>
                <a:spcPct val="150000"/>
              </a:lnSpc>
            </a:pPr>
            <a:r>
              <a:rPr lang="en-US" sz="1350" b="0"/>
              <a:t>1kb, used in Mobile</a:t>
            </a:r>
          </a:p>
        </p:txBody>
      </p:sp>
    </p:spTree>
    <p:extLst>
      <p:ext uri="{BB962C8B-B14F-4D97-AF65-F5344CB8AC3E}">
        <p14:creationId xmlns:p14="http://schemas.microsoft.com/office/powerpoint/2010/main" val="1737187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3"/>
          <p:cNvSpPr txBox="1">
            <a:spLocks noGrp="1"/>
          </p:cNvSpPr>
          <p:nvPr>
            <p:ph type="body" idx="1"/>
          </p:nvPr>
        </p:nvSpPr>
        <p:spPr>
          <a:xfrm>
            <a:off x="2220000" y="584982"/>
            <a:ext cx="4704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solidFill>
                  <a:schemeClr val="dk1"/>
                </a:solidFill>
              </a:rPr>
              <a:t>Responsive Image</a:t>
            </a:r>
            <a:endParaRPr>
              <a:solidFill>
                <a:schemeClr val="dk1"/>
              </a:solidFill>
            </a:endParaRPr>
          </a:p>
        </p:txBody>
      </p:sp>
      <p:grpSp>
        <p:nvGrpSpPr>
          <p:cNvPr id="744" name="Google Shape;744;p43"/>
          <p:cNvGrpSpPr/>
          <p:nvPr/>
        </p:nvGrpSpPr>
        <p:grpSpPr>
          <a:xfrm flipH="1">
            <a:off x="457199" y="420842"/>
            <a:ext cx="8320294" cy="4384805"/>
            <a:chOff x="457199" y="420842"/>
            <a:chExt cx="8320294" cy="4384805"/>
          </a:xfrm>
        </p:grpSpPr>
        <p:sp>
          <p:nvSpPr>
            <p:cNvPr id="745" name="Google Shape;745;p43"/>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3"/>
            <p:cNvGrpSpPr/>
            <p:nvPr/>
          </p:nvGrpSpPr>
          <p:grpSpPr>
            <a:xfrm rot="-393">
              <a:off x="8451781" y="1455324"/>
              <a:ext cx="91501" cy="2296748"/>
              <a:chOff x="3382729" y="936491"/>
              <a:chExt cx="26147" cy="611944"/>
            </a:xfrm>
          </p:grpSpPr>
          <p:sp>
            <p:nvSpPr>
              <p:cNvPr id="747" name="Google Shape;747;p4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3"/>
            <p:cNvGrpSpPr/>
            <p:nvPr/>
          </p:nvGrpSpPr>
          <p:grpSpPr>
            <a:xfrm rot="5399656">
              <a:off x="3238709" y="2471928"/>
              <a:ext cx="78276" cy="4207236"/>
              <a:chOff x="3382729" y="936491"/>
              <a:chExt cx="26147" cy="611944"/>
            </a:xfrm>
          </p:grpSpPr>
          <p:sp>
            <p:nvSpPr>
              <p:cNvPr id="753" name="Google Shape;753;p4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1" name="Subtitle 5">
            <a:extLst>
              <a:ext uri="{FF2B5EF4-FFF2-40B4-BE49-F238E27FC236}">
                <a16:creationId xmlns:a16="http://schemas.microsoft.com/office/drawing/2014/main" id="{E8ABA0F7-1EDC-45E1-8897-4EF777D03C71}"/>
              </a:ext>
            </a:extLst>
          </p:cNvPr>
          <p:cNvSpPr txBox="1">
            <a:spLocks/>
          </p:cNvSpPr>
          <p:nvPr/>
        </p:nvSpPr>
        <p:spPr>
          <a:xfrm>
            <a:off x="2618979" y="2411537"/>
            <a:ext cx="4355075" cy="723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ctr"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ctr"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algn="l"/>
            <a:r>
              <a:rPr lang="en-US"/>
              <a:t>Min-width : the width of the viewport (browser)</a:t>
            </a:r>
          </a:p>
          <a:p>
            <a:pPr algn="l"/>
            <a:r>
              <a:rPr lang="en-US"/>
              <a:t>If width &gt; 720 px: Display the heavy Image</a:t>
            </a:r>
          </a:p>
          <a:p>
            <a:pPr algn="l"/>
            <a:r>
              <a:rPr lang="en-US"/>
              <a:t>If Width &lt; 720 px: Display the lighter version of the Image</a:t>
            </a:r>
            <a:endParaRPr lang="en-US" dirty="0"/>
          </a:p>
        </p:txBody>
      </p:sp>
      <p:pic>
        <p:nvPicPr>
          <p:cNvPr id="112" name="Picture 111">
            <a:extLst>
              <a:ext uri="{FF2B5EF4-FFF2-40B4-BE49-F238E27FC236}">
                <a16:creationId xmlns:a16="http://schemas.microsoft.com/office/drawing/2014/main" id="{E18DF817-9882-4D6D-A2A5-66E72FE7E2FE}"/>
              </a:ext>
            </a:extLst>
          </p:cNvPr>
          <p:cNvPicPr>
            <a:picLocks noChangeAspect="1"/>
          </p:cNvPicPr>
          <p:nvPr/>
        </p:nvPicPr>
        <p:blipFill>
          <a:blip r:embed="rId3"/>
          <a:stretch>
            <a:fillRect/>
          </a:stretch>
        </p:blipFill>
        <p:spPr>
          <a:xfrm>
            <a:off x="1213605" y="1215273"/>
            <a:ext cx="6716789" cy="10636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3"/>
          <p:cNvSpPr txBox="1">
            <a:spLocks noGrp="1"/>
          </p:cNvSpPr>
          <p:nvPr>
            <p:ph type="body" idx="1"/>
          </p:nvPr>
        </p:nvSpPr>
        <p:spPr>
          <a:xfrm>
            <a:off x="2220000" y="584982"/>
            <a:ext cx="4704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solidFill>
                  <a:schemeClr val="dk1"/>
                </a:solidFill>
              </a:rPr>
              <a:t>Two version of Image getting displayed</a:t>
            </a:r>
            <a:endParaRPr>
              <a:solidFill>
                <a:schemeClr val="dk1"/>
              </a:solidFill>
            </a:endParaRPr>
          </a:p>
        </p:txBody>
      </p:sp>
      <p:grpSp>
        <p:nvGrpSpPr>
          <p:cNvPr id="744" name="Google Shape;744;p43"/>
          <p:cNvGrpSpPr/>
          <p:nvPr/>
        </p:nvGrpSpPr>
        <p:grpSpPr>
          <a:xfrm flipH="1">
            <a:off x="457199" y="420842"/>
            <a:ext cx="8320294" cy="4384805"/>
            <a:chOff x="457199" y="420842"/>
            <a:chExt cx="8320294" cy="4384805"/>
          </a:xfrm>
        </p:grpSpPr>
        <p:sp>
          <p:nvSpPr>
            <p:cNvPr id="745" name="Google Shape;745;p43"/>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3"/>
            <p:cNvGrpSpPr/>
            <p:nvPr/>
          </p:nvGrpSpPr>
          <p:grpSpPr>
            <a:xfrm rot="-393">
              <a:off x="8451781" y="1455324"/>
              <a:ext cx="91501" cy="2296748"/>
              <a:chOff x="3382729" y="936491"/>
              <a:chExt cx="26147" cy="611944"/>
            </a:xfrm>
          </p:grpSpPr>
          <p:sp>
            <p:nvSpPr>
              <p:cNvPr id="747" name="Google Shape;747;p4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3"/>
            <p:cNvGrpSpPr/>
            <p:nvPr/>
          </p:nvGrpSpPr>
          <p:grpSpPr>
            <a:xfrm rot="5399656">
              <a:off x="3238709" y="2471928"/>
              <a:ext cx="78276" cy="4207236"/>
              <a:chOff x="3382729" y="936491"/>
              <a:chExt cx="26147" cy="611944"/>
            </a:xfrm>
          </p:grpSpPr>
          <p:sp>
            <p:nvSpPr>
              <p:cNvPr id="753" name="Google Shape;753;p4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9" name="Picture 18">
            <a:extLst>
              <a:ext uri="{FF2B5EF4-FFF2-40B4-BE49-F238E27FC236}">
                <a16:creationId xmlns:a16="http://schemas.microsoft.com/office/drawing/2014/main" id="{1310F57E-E3B8-4EC0-B065-E0F244D61F81}"/>
              </a:ext>
            </a:extLst>
          </p:cNvPr>
          <p:cNvPicPr>
            <a:picLocks noChangeAspect="1"/>
          </p:cNvPicPr>
          <p:nvPr/>
        </p:nvPicPr>
        <p:blipFill>
          <a:blip r:embed="rId3"/>
          <a:stretch>
            <a:fillRect/>
          </a:stretch>
        </p:blipFill>
        <p:spPr>
          <a:xfrm>
            <a:off x="1175667" y="1090632"/>
            <a:ext cx="7177314" cy="3268507"/>
          </a:xfrm>
          <a:prstGeom prst="rect">
            <a:avLst/>
          </a:prstGeom>
        </p:spPr>
      </p:pic>
    </p:spTree>
    <p:extLst>
      <p:ext uri="{BB962C8B-B14F-4D97-AF65-F5344CB8AC3E}">
        <p14:creationId xmlns:p14="http://schemas.microsoft.com/office/powerpoint/2010/main" val="396738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grpSp>
        <p:nvGrpSpPr>
          <p:cNvPr id="1144" name="Google Shape;1144;p51"/>
          <p:cNvGrpSpPr/>
          <p:nvPr/>
        </p:nvGrpSpPr>
        <p:grpSpPr>
          <a:xfrm rot="134293">
            <a:off x="109412" y="145797"/>
            <a:ext cx="8820721" cy="5003978"/>
            <a:chOff x="577150" y="371675"/>
            <a:chExt cx="2899721" cy="1958151"/>
          </a:xfrm>
        </p:grpSpPr>
        <p:sp>
          <p:nvSpPr>
            <p:cNvPr id="1145" name="Google Shape;1145;p51"/>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12E4B1C-9EDD-4F7C-8A63-30CADCA7FE0C}"/>
              </a:ext>
            </a:extLst>
          </p:cNvPr>
          <p:cNvSpPr/>
          <p:nvPr/>
        </p:nvSpPr>
        <p:spPr>
          <a:xfrm>
            <a:off x="1335099" y="943345"/>
            <a:ext cx="2638145" cy="3007137"/>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Google Shape;1168;p51"/>
          <p:cNvSpPr txBox="1">
            <a:spLocks noGrp="1"/>
          </p:cNvSpPr>
          <p:nvPr>
            <p:ph type="title"/>
          </p:nvPr>
        </p:nvSpPr>
        <p:spPr>
          <a:xfrm rot="-20828">
            <a:off x="4541175" y="2236460"/>
            <a:ext cx="3942653" cy="74131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100" b="1"/>
              <a:t>Customer-Centric</a:t>
            </a:r>
            <a:endParaRPr sz="4100" b="1">
              <a:solidFill>
                <a:schemeClr val="dk1"/>
              </a:solidFill>
            </a:endParaRPr>
          </a:p>
        </p:txBody>
      </p:sp>
      <p:sp>
        <p:nvSpPr>
          <p:cNvPr id="1169" name="Google Shape;1169;p51"/>
          <p:cNvSpPr txBox="1">
            <a:spLocks noGrp="1"/>
          </p:cNvSpPr>
          <p:nvPr>
            <p:ph type="title" idx="2"/>
          </p:nvPr>
        </p:nvSpPr>
        <p:spPr>
          <a:xfrm rot="-20862">
            <a:off x="5124236" y="1429235"/>
            <a:ext cx="2076338" cy="74131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b="1">
                <a:solidFill>
                  <a:schemeClr val="dk1"/>
                </a:solidFill>
              </a:rPr>
              <a:t>04</a:t>
            </a:r>
            <a:endParaRPr sz="6000" b="1">
              <a:solidFill>
                <a:schemeClr val="dk1"/>
              </a:solidFill>
            </a:endParaRPr>
          </a:p>
        </p:txBody>
      </p:sp>
      <p:sp>
        <p:nvSpPr>
          <p:cNvPr id="1170" name="Google Shape;1170;p51"/>
          <p:cNvSpPr txBox="1">
            <a:spLocks noGrp="1"/>
          </p:cNvSpPr>
          <p:nvPr>
            <p:ph type="subTitle" idx="1"/>
          </p:nvPr>
        </p:nvSpPr>
        <p:spPr>
          <a:xfrm rot="-21016">
            <a:off x="5295640" y="3381446"/>
            <a:ext cx="2797252" cy="7413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t>Keep customers happy by finding out what they want and dealing with their problems quickly</a:t>
            </a:r>
            <a:endParaRPr/>
          </a:p>
        </p:txBody>
      </p:sp>
      <p:grpSp>
        <p:nvGrpSpPr>
          <p:cNvPr id="1172" name="Google Shape;1172;p51"/>
          <p:cNvGrpSpPr/>
          <p:nvPr/>
        </p:nvGrpSpPr>
        <p:grpSpPr>
          <a:xfrm rot="-303553" flipH="1">
            <a:off x="1097699" y="787500"/>
            <a:ext cx="1429456" cy="385498"/>
            <a:chOff x="5228874" y="132800"/>
            <a:chExt cx="3104856" cy="837504"/>
          </a:xfrm>
        </p:grpSpPr>
        <p:sp>
          <p:nvSpPr>
            <p:cNvPr id="1173" name="Google Shape;1173;p51"/>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51"/>
          <p:cNvGrpSpPr/>
          <p:nvPr/>
        </p:nvGrpSpPr>
        <p:grpSpPr>
          <a:xfrm rot="-303119" flipH="1">
            <a:off x="2777511" y="3673642"/>
            <a:ext cx="1311619" cy="396007"/>
            <a:chOff x="5228874" y="132800"/>
            <a:chExt cx="3104856" cy="837504"/>
          </a:xfrm>
        </p:grpSpPr>
        <p:sp>
          <p:nvSpPr>
            <p:cNvPr id="1176" name="Google Shape;1176;p51"/>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Rectangle 1">
            <a:extLst>
              <a:ext uri="{FF2B5EF4-FFF2-40B4-BE49-F238E27FC236}">
                <a16:creationId xmlns:a16="http://schemas.microsoft.com/office/drawing/2014/main" id="{CEEBC021-0394-43C4-9F5E-BF00AFD5B1CE}"/>
              </a:ext>
            </a:extLst>
          </p:cNvPr>
          <p:cNvSpPr/>
          <p:nvPr/>
        </p:nvSpPr>
        <p:spPr>
          <a:xfrm>
            <a:off x="4627729" y="829339"/>
            <a:ext cx="3821609" cy="3537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Google Shape;925;p46"/>
          <p:cNvSpPr txBox="1">
            <a:spLocks noGrp="1"/>
          </p:cNvSpPr>
          <p:nvPr>
            <p:ph type="ctrTitle"/>
          </p:nvPr>
        </p:nvSpPr>
        <p:spPr>
          <a:xfrm>
            <a:off x="1131100" y="1002979"/>
            <a:ext cx="2966100" cy="6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What is Customer-Centric?</a:t>
            </a:r>
            <a:endParaRPr sz="3000" b="1"/>
          </a:p>
          <a:p>
            <a:pPr marL="0" lvl="0" indent="0" algn="l" rtl="0">
              <a:spcBef>
                <a:spcPts val="0"/>
              </a:spcBef>
              <a:spcAft>
                <a:spcPts val="0"/>
              </a:spcAft>
              <a:buNone/>
            </a:pPr>
            <a:endParaRPr b="1"/>
          </a:p>
        </p:txBody>
      </p:sp>
      <p:sp>
        <p:nvSpPr>
          <p:cNvPr id="926" name="Google Shape;926;p46"/>
          <p:cNvSpPr txBox="1">
            <a:spLocks noGrp="1"/>
          </p:cNvSpPr>
          <p:nvPr>
            <p:ph type="subTitle" idx="1"/>
          </p:nvPr>
        </p:nvSpPr>
        <p:spPr>
          <a:xfrm>
            <a:off x="470139" y="2043401"/>
            <a:ext cx="4046133" cy="1281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US"/>
              <a:t>Customer-centric is a business approach that focuses on creating a positive customer experience by maximizing service, offering compelling products, and building relationships with customers.</a:t>
            </a:r>
            <a:endParaRPr/>
          </a:p>
        </p:txBody>
      </p:sp>
      <p:pic>
        <p:nvPicPr>
          <p:cNvPr id="927" name="Google Shape;927;p46"/>
          <p:cNvPicPr preferRelativeResize="0"/>
          <p:nvPr/>
        </p:nvPicPr>
        <p:blipFill>
          <a:blip r:embed="rId3">
            <a:clrChange>
              <a:clrFrom>
                <a:srgbClr val="E8EAFC"/>
              </a:clrFrom>
              <a:clrTo>
                <a:srgbClr val="E8EAFC">
                  <a:alpha val="0"/>
                </a:srgbClr>
              </a:clrTo>
            </a:clrChange>
          </a:blip>
          <a:srcRect/>
          <a:stretch/>
        </p:blipFill>
        <p:spPr>
          <a:xfrm flipH="1">
            <a:off x="4627730" y="829339"/>
            <a:ext cx="3821610" cy="3537097"/>
          </a:xfrm>
          <a:prstGeom prst="rect">
            <a:avLst/>
          </a:prstGeom>
          <a:noFill/>
          <a:ln w="28575" cap="flat" cmpd="sng">
            <a:solidFill>
              <a:schemeClr val="dk1"/>
            </a:solidFill>
            <a:prstDash val="solid"/>
            <a:round/>
            <a:headEnd type="none" w="sm" len="sm"/>
            <a:tailEnd type="none" w="sm" len="sm"/>
          </a:ln>
        </p:spPr>
      </p:pic>
      <p:grpSp>
        <p:nvGrpSpPr>
          <p:cNvPr id="928" name="Google Shape;928;p46"/>
          <p:cNvGrpSpPr/>
          <p:nvPr/>
        </p:nvGrpSpPr>
        <p:grpSpPr>
          <a:xfrm rot="-303255" flipH="1">
            <a:off x="4311931" y="456681"/>
            <a:ext cx="2297835" cy="619818"/>
            <a:chOff x="5228874" y="132800"/>
            <a:chExt cx="3104856" cy="837504"/>
          </a:xfrm>
        </p:grpSpPr>
        <p:sp>
          <p:nvSpPr>
            <p:cNvPr id="929" name="Google Shape;929;p46"/>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6"/>
          <p:cNvGrpSpPr/>
          <p:nvPr/>
        </p:nvGrpSpPr>
        <p:grpSpPr>
          <a:xfrm rot="-303255" flipH="1">
            <a:off x="6274703" y="4067017"/>
            <a:ext cx="2297835" cy="619818"/>
            <a:chOff x="5228874" y="132800"/>
            <a:chExt cx="3104856" cy="837504"/>
          </a:xfrm>
        </p:grpSpPr>
        <p:sp>
          <p:nvSpPr>
            <p:cNvPr id="932" name="Google Shape;932;p46"/>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8"/>
          <p:cNvSpPr/>
          <p:nvPr/>
        </p:nvSpPr>
        <p:spPr>
          <a:xfrm>
            <a:off x="280738" y="549714"/>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txBox="1">
            <a:spLocks noGrp="1"/>
          </p:cNvSpPr>
          <p:nvPr>
            <p:ph type="subTitle" idx="1"/>
          </p:nvPr>
        </p:nvSpPr>
        <p:spPr>
          <a:xfrm>
            <a:off x="1413091" y="1037737"/>
            <a:ext cx="6519860" cy="2664862"/>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800" b="0">
                <a:latin typeface="Nunito SemiBold"/>
                <a:ea typeface="Nunito SemiBold"/>
                <a:cs typeface="Nunito SemiBold"/>
                <a:sym typeface="Nunito SemiBold"/>
              </a:rPr>
              <a:t>Customer-centric e-commerce, as the name suggests, is a strategy that starts and finishes with one goal in mind: excellent customer experiences. The shift from concentrating solely on profit and skewing more towards customer centricity has helped numerous businesses in becoming better overall</a:t>
            </a:r>
            <a:r>
              <a:rPr lang="en" sz="2800" b="0">
                <a:latin typeface="Nunito SemiBold"/>
                <a:ea typeface="Nunito SemiBold"/>
                <a:cs typeface="Nunito SemiBold"/>
                <a:sym typeface="Nunito SemiBold"/>
              </a:rPr>
              <a:t>.</a:t>
            </a:r>
            <a:endParaRPr sz="2800"/>
          </a:p>
        </p:txBody>
      </p:sp>
      <p:grpSp>
        <p:nvGrpSpPr>
          <p:cNvPr id="523" name="Google Shape;523;p38"/>
          <p:cNvGrpSpPr/>
          <p:nvPr/>
        </p:nvGrpSpPr>
        <p:grpSpPr>
          <a:xfrm>
            <a:off x="457199" y="420842"/>
            <a:ext cx="8320294" cy="4384805"/>
            <a:chOff x="457199" y="420842"/>
            <a:chExt cx="8320294" cy="4384805"/>
          </a:xfrm>
        </p:grpSpPr>
        <p:sp>
          <p:nvSpPr>
            <p:cNvPr id="524" name="Google Shape;524;p38"/>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8"/>
            <p:cNvGrpSpPr/>
            <p:nvPr/>
          </p:nvGrpSpPr>
          <p:grpSpPr>
            <a:xfrm rot="-393">
              <a:off x="8451781" y="1455324"/>
              <a:ext cx="91501" cy="2296748"/>
              <a:chOff x="3382729" y="936491"/>
              <a:chExt cx="26147" cy="611944"/>
            </a:xfrm>
          </p:grpSpPr>
          <p:sp>
            <p:nvSpPr>
              <p:cNvPr id="526" name="Google Shape;526;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rot="5399656">
              <a:off x="3238709" y="2471928"/>
              <a:ext cx="78276" cy="4207236"/>
              <a:chOff x="3382729" y="936491"/>
              <a:chExt cx="26147" cy="611944"/>
            </a:xfrm>
          </p:grpSpPr>
          <p:sp>
            <p:nvSpPr>
              <p:cNvPr id="532" name="Google Shape;532;p38"/>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 name="Google Shape;577;p38"/>
          <p:cNvGrpSpPr/>
          <p:nvPr/>
        </p:nvGrpSpPr>
        <p:grpSpPr>
          <a:xfrm>
            <a:off x="2803476" y="74617"/>
            <a:ext cx="3649392" cy="984386"/>
            <a:chOff x="2803476" y="74617"/>
            <a:chExt cx="3649392" cy="984386"/>
          </a:xfrm>
        </p:grpSpPr>
        <p:sp>
          <p:nvSpPr>
            <p:cNvPr id="578" name="Google Shape;578;p38"/>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8"/>
          <p:cNvSpPr txBox="1">
            <a:spLocks noGrp="1"/>
          </p:cNvSpPr>
          <p:nvPr>
            <p:ph type="title"/>
          </p:nvPr>
        </p:nvSpPr>
        <p:spPr>
          <a:xfrm>
            <a:off x="2751231" y="335417"/>
            <a:ext cx="3732230" cy="525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Customer-Centric Ecommmerce</a:t>
            </a:r>
            <a:endParaRPr b="1"/>
          </a:p>
        </p:txBody>
      </p:sp>
      <p:grpSp>
        <p:nvGrpSpPr>
          <p:cNvPr id="62" name="Google Shape;7975;p83">
            <a:extLst>
              <a:ext uri="{FF2B5EF4-FFF2-40B4-BE49-F238E27FC236}">
                <a16:creationId xmlns:a16="http://schemas.microsoft.com/office/drawing/2014/main" id="{6D28DDC4-0896-469D-AD5D-260BEC7C18C0}"/>
              </a:ext>
            </a:extLst>
          </p:cNvPr>
          <p:cNvGrpSpPr/>
          <p:nvPr/>
        </p:nvGrpSpPr>
        <p:grpSpPr>
          <a:xfrm rot="20178206">
            <a:off x="6850777" y="3597488"/>
            <a:ext cx="1042009" cy="811472"/>
            <a:chOff x="-33645475" y="3228075"/>
            <a:chExt cx="294600" cy="290650"/>
          </a:xfrm>
          <a:solidFill>
            <a:schemeClr val="tx2"/>
          </a:solidFill>
        </p:grpSpPr>
        <p:sp>
          <p:nvSpPr>
            <p:cNvPr id="63" name="Google Shape;7976;p83">
              <a:extLst>
                <a:ext uri="{FF2B5EF4-FFF2-40B4-BE49-F238E27FC236}">
                  <a16:creationId xmlns:a16="http://schemas.microsoft.com/office/drawing/2014/main" id="{1BD1350A-AB4E-4219-91C3-4DDECCB1B659}"/>
                </a:ext>
              </a:extLst>
            </p:cNvPr>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977;p83">
              <a:extLst>
                <a:ext uri="{FF2B5EF4-FFF2-40B4-BE49-F238E27FC236}">
                  <a16:creationId xmlns:a16="http://schemas.microsoft.com/office/drawing/2014/main" id="{46D6E91A-C568-482E-B1AD-07A43A12CB29}"/>
                </a:ext>
              </a:extLst>
            </p:cNvPr>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978;p83">
              <a:extLst>
                <a:ext uri="{FF2B5EF4-FFF2-40B4-BE49-F238E27FC236}">
                  <a16:creationId xmlns:a16="http://schemas.microsoft.com/office/drawing/2014/main" id="{2758106E-BAAD-4D67-A630-BF51ABFBD8F1}"/>
                </a:ext>
              </a:extLst>
            </p:cNvPr>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979;p83">
              <a:extLst>
                <a:ext uri="{FF2B5EF4-FFF2-40B4-BE49-F238E27FC236}">
                  <a16:creationId xmlns:a16="http://schemas.microsoft.com/office/drawing/2014/main" id="{E2F747B3-789E-41D1-94A3-9FFEF10AD911}"/>
                </a:ext>
              </a:extLst>
            </p:cNvPr>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980;p83">
              <a:extLst>
                <a:ext uri="{FF2B5EF4-FFF2-40B4-BE49-F238E27FC236}">
                  <a16:creationId xmlns:a16="http://schemas.microsoft.com/office/drawing/2014/main" id="{BDA4315D-AF09-46CC-B2C6-04AD7E5868E7}"/>
                </a:ext>
              </a:extLst>
            </p:cNvPr>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981;p83">
              <a:extLst>
                <a:ext uri="{FF2B5EF4-FFF2-40B4-BE49-F238E27FC236}">
                  <a16:creationId xmlns:a16="http://schemas.microsoft.com/office/drawing/2014/main" id="{7F00E979-B6A5-454D-B276-0620278AE765}"/>
                </a:ext>
              </a:extLst>
            </p:cNvPr>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982;p83">
              <a:extLst>
                <a:ext uri="{FF2B5EF4-FFF2-40B4-BE49-F238E27FC236}">
                  <a16:creationId xmlns:a16="http://schemas.microsoft.com/office/drawing/2014/main" id="{AE42E72A-DA46-4A65-996D-3B5FA4F25C8C}"/>
                </a:ext>
              </a:extLst>
            </p:cNvPr>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grpFill/>
            <a:ln w="19050">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8032;p83">
            <a:extLst>
              <a:ext uri="{FF2B5EF4-FFF2-40B4-BE49-F238E27FC236}">
                <a16:creationId xmlns:a16="http://schemas.microsoft.com/office/drawing/2014/main" id="{8CFAB740-382E-424F-A8DB-50C6F993174A}"/>
              </a:ext>
            </a:extLst>
          </p:cNvPr>
          <p:cNvGrpSpPr/>
          <p:nvPr/>
        </p:nvGrpSpPr>
        <p:grpSpPr>
          <a:xfrm>
            <a:off x="1527254" y="3539089"/>
            <a:ext cx="971754" cy="740429"/>
            <a:chOff x="-33277650" y="3226875"/>
            <a:chExt cx="277275" cy="291850"/>
          </a:xfrm>
          <a:solidFill>
            <a:schemeClr val="bg1"/>
          </a:solidFill>
        </p:grpSpPr>
        <p:sp>
          <p:nvSpPr>
            <p:cNvPr id="71" name="Google Shape;8033;p83">
              <a:extLst>
                <a:ext uri="{FF2B5EF4-FFF2-40B4-BE49-F238E27FC236}">
                  <a16:creationId xmlns:a16="http://schemas.microsoft.com/office/drawing/2014/main" id="{C65F541A-B2C0-4B4A-9FF7-C1F6E3C24026}"/>
                </a:ext>
              </a:extLst>
            </p:cNvPr>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034;p83">
              <a:extLst>
                <a:ext uri="{FF2B5EF4-FFF2-40B4-BE49-F238E27FC236}">
                  <a16:creationId xmlns:a16="http://schemas.microsoft.com/office/drawing/2014/main" id="{49E9896F-F479-4CB7-85F9-1DA005D3A98D}"/>
                </a:ext>
              </a:extLst>
            </p:cNvPr>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035;p83">
              <a:extLst>
                <a:ext uri="{FF2B5EF4-FFF2-40B4-BE49-F238E27FC236}">
                  <a16:creationId xmlns:a16="http://schemas.microsoft.com/office/drawing/2014/main" id="{40B35AAF-D2FC-4FC0-8201-719506C8AB7A}"/>
                </a:ext>
              </a:extLst>
            </p:cNvPr>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036;p83">
              <a:extLst>
                <a:ext uri="{FF2B5EF4-FFF2-40B4-BE49-F238E27FC236}">
                  <a16:creationId xmlns:a16="http://schemas.microsoft.com/office/drawing/2014/main" id="{DE8A8FB2-D786-47CF-B18E-1E001FDA6DF7}"/>
                </a:ext>
              </a:extLst>
            </p:cNvPr>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037;p83">
              <a:extLst>
                <a:ext uri="{FF2B5EF4-FFF2-40B4-BE49-F238E27FC236}">
                  <a16:creationId xmlns:a16="http://schemas.microsoft.com/office/drawing/2014/main" id="{6E4E0FF8-2B00-42B3-A375-28175A3804B8}"/>
                </a:ext>
              </a:extLst>
            </p:cNvPr>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038;p83">
              <a:extLst>
                <a:ext uri="{FF2B5EF4-FFF2-40B4-BE49-F238E27FC236}">
                  <a16:creationId xmlns:a16="http://schemas.microsoft.com/office/drawing/2014/main" id="{C7E803F6-7E74-4CDD-9BCB-58C1BBC51D7D}"/>
                </a:ext>
              </a:extLst>
            </p:cNvPr>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039;p83">
              <a:extLst>
                <a:ext uri="{FF2B5EF4-FFF2-40B4-BE49-F238E27FC236}">
                  <a16:creationId xmlns:a16="http://schemas.microsoft.com/office/drawing/2014/main" id="{26B554D7-1E09-495D-BC81-F2D79302529A}"/>
                </a:ext>
              </a:extLst>
            </p:cNvPr>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39"/>
          <p:cNvGrpSpPr/>
          <p:nvPr/>
        </p:nvGrpSpPr>
        <p:grpSpPr>
          <a:xfrm rot="134293">
            <a:off x="94349" y="170334"/>
            <a:ext cx="8820721" cy="5003978"/>
            <a:chOff x="577150" y="371675"/>
            <a:chExt cx="2899721" cy="1958151"/>
          </a:xfrm>
        </p:grpSpPr>
        <p:sp>
          <p:nvSpPr>
            <p:cNvPr id="585" name="Google Shape;585;p39"/>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9"/>
          <p:cNvSpPr txBox="1">
            <a:spLocks noGrp="1"/>
          </p:cNvSpPr>
          <p:nvPr>
            <p:ph type="body" idx="1"/>
          </p:nvPr>
        </p:nvSpPr>
        <p:spPr>
          <a:xfrm rot="-45610">
            <a:off x="629160" y="985406"/>
            <a:ext cx="3525745" cy="304316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a:solidFill>
                  <a:schemeClr val="dk1"/>
                </a:solidFill>
              </a:rPr>
              <a:t>“</a:t>
            </a:r>
            <a:r>
              <a:rPr lang="en-US">
                <a:solidFill>
                  <a:schemeClr val="dk1"/>
                </a:solidFill>
              </a:rPr>
              <a:t>The probability of selling to an existing happy customer is around 14 times higher than the probability of selling to a new customer.”</a:t>
            </a:r>
          </a:p>
          <a:p>
            <a:pPr marL="0" lvl="0" indent="0" algn="just" rtl="0">
              <a:spcBef>
                <a:spcPts val="0"/>
              </a:spcBef>
              <a:spcAft>
                <a:spcPts val="0"/>
              </a:spcAft>
              <a:buNone/>
            </a:pPr>
            <a:r>
              <a:rPr lang="en-US">
                <a:solidFill>
                  <a:schemeClr val="dk1"/>
                </a:solidFill>
              </a:rPr>
              <a:t>“62% of consumers have stopped doing business with a brand or business due to a bad customer service experience.”</a:t>
            </a:r>
          </a:p>
          <a:p>
            <a:pPr marL="0" lvl="0" indent="0" algn="l" rtl="0">
              <a:spcBef>
                <a:spcPts val="0"/>
              </a:spcBef>
              <a:spcAft>
                <a:spcPts val="0"/>
              </a:spcAft>
              <a:buNone/>
            </a:pPr>
            <a:endParaRPr>
              <a:solidFill>
                <a:schemeClr val="dk1"/>
              </a:solidFill>
            </a:endParaRPr>
          </a:p>
        </p:txBody>
      </p:sp>
      <p:sp>
        <p:nvSpPr>
          <p:cNvPr id="609" name="Google Shape;609;p39"/>
          <p:cNvSpPr txBox="1">
            <a:spLocks noGrp="1"/>
          </p:cNvSpPr>
          <p:nvPr>
            <p:ph type="title"/>
          </p:nvPr>
        </p:nvSpPr>
        <p:spPr>
          <a:xfrm>
            <a:off x="914400" y="458612"/>
            <a:ext cx="3622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Why it is important?</a:t>
            </a:r>
            <a:endParaRPr b="1">
              <a:solidFill>
                <a:schemeClr val="dk1"/>
              </a:solidFill>
            </a:endParaRPr>
          </a:p>
        </p:txBody>
      </p:sp>
      <p:pic>
        <p:nvPicPr>
          <p:cNvPr id="610" name="Google Shape;610;p39"/>
          <p:cNvPicPr preferRelativeResize="0"/>
          <p:nvPr/>
        </p:nvPicPr>
        <p:blipFill>
          <a:blip r:embed="rId3"/>
          <a:srcRect t="959" b="959"/>
          <a:stretch/>
        </p:blipFill>
        <p:spPr>
          <a:xfrm>
            <a:off x="4560665" y="304800"/>
            <a:ext cx="2098174" cy="2109386"/>
          </a:xfrm>
          <a:prstGeom prst="rect">
            <a:avLst/>
          </a:prstGeom>
          <a:noFill/>
          <a:ln w="38100" cap="flat" cmpd="sng">
            <a:solidFill>
              <a:schemeClr val="dk1"/>
            </a:solidFill>
            <a:prstDash val="solid"/>
            <a:round/>
            <a:headEnd type="none" w="sm" len="sm"/>
            <a:tailEnd type="none" w="sm" len="sm"/>
          </a:ln>
        </p:spPr>
      </p:pic>
      <p:grpSp>
        <p:nvGrpSpPr>
          <p:cNvPr id="613" name="Google Shape;613;p39"/>
          <p:cNvGrpSpPr/>
          <p:nvPr/>
        </p:nvGrpSpPr>
        <p:grpSpPr>
          <a:xfrm rot="19895456">
            <a:off x="5923129" y="2068878"/>
            <a:ext cx="961777" cy="459304"/>
            <a:chOff x="6849865" y="612908"/>
            <a:chExt cx="1923553" cy="836291"/>
          </a:xfrm>
        </p:grpSpPr>
        <p:sp>
          <p:nvSpPr>
            <p:cNvPr id="614" name="Google Shape;614;p39"/>
            <p:cNvSpPr/>
            <p:nvPr/>
          </p:nvSpPr>
          <p:spPr>
            <a:xfrm rot="635354">
              <a:off x="6897617" y="788822"/>
              <a:ext cx="1834780" cy="475154"/>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rot="635354">
              <a:off x="6880175" y="779801"/>
              <a:ext cx="1862935" cy="502503"/>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08;p39">
            <a:extLst>
              <a:ext uri="{FF2B5EF4-FFF2-40B4-BE49-F238E27FC236}">
                <a16:creationId xmlns:a16="http://schemas.microsoft.com/office/drawing/2014/main" id="{31512503-CF9A-4A74-8176-0AB97C0942FA}"/>
              </a:ext>
            </a:extLst>
          </p:cNvPr>
          <p:cNvSpPr txBox="1">
            <a:spLocks/>
          </p:cNvSpPr>
          <p:nvPr/>
        </p:nvSpPr>
        <p:spPr>
          <a:xfrm rot="-45610">
            <a:off x="4842298" y="2536577"/>
            <a:ext cx="3525745" cy="30431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160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1600"/>
              </a:spcBef>
              <a:spcAft>
                <a:spcPts val="160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lgn="just">
              <a:buFont typeface="Nunito"/>
              <a:buNone/>
            </a:pPr>
            <a:r>
              <a:rPr lang="en-US"/>
              <a:t>These are some alarming statistics that tell you how significant the shift towards customer-centricity can be for your business. And it’s more than saying you put your customers first. It’s an approach, a mindset that prioritizes delivering exceptional customer experiences before &amp; after-sales.</a:t>
            </a:r>
          </a:p>
          <a:p>
            <a:pPr marL="0" indent="0">
              <a:buFont typeface="Nunito"/>
              <a:buNone/>
            </a:pPr>
            <a:endParaRPr lang="en-US"/>
          </a:p>
        </p:txBody>
      </p:sp>
      <p:grpSp>
        <p:nvGrpSpPr>
          <p:cNvPr id="35" name="Google Shape;613;p39">
            <a:extLst>
              <a:ext uri="{FF2B5EF4-FFF2-40B4-BE49-F238E27FC236}">
                <a16:creationId xmlns:a16="http://schemas.microsoft.com/office/drawing/2014/main" id="{BDA9C806-937D-4752-9ED0-37BE90C73956}"/>
              </a:ext>
            </a:extLst>
          </p:cNvPr>
          <p:cNvGrpSpPr/>
          <p:nvPr/>
        </p:nvGrpSpPr>
        <p:grpSpPr>
          <a:xfrm rot="6582037">
            <a:off x="4056311" y="290932"/>
            <a:ext cx="961777" cy="459304"/>
            <a:chOff x="6849865" y="612908"/>
            <a:chExt cx="1923553" cy="836291"/>
          </a:xfrm>
        </p:grpSpPr>
        <p:sp>
          <p:nvSpPr>
            <p:cNvPr id="36" name="Google Shape;614;p39">
              <a:extLst>
                <a:ext uri="{FF2B5EF4-FFF2-40B4-BE49-F238E27FC236}">
                  <a16:creationId xmlns:a16="http://schemas.microsoft.com/office/drawing/2014/main" id="{9B6372AA-CABE-4EB8-8181-3D07C2B89C57}"/>
                </a:ext>
              </a:extLst>
            </p:cNvPr>
            <p:cNvSpPr/>
            <p:nvPr/>
          </p:nvSpPr>
          <p:spPr>
            <a:xfrm rot="635354">
              <a:off x="6897617" y="788822"/>
              <a:ext cx="1834780" cy="475154"/>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5;p39">
              <a:extLst>
                <a:ext uri="{FF2B5EF4-FFF2-40B4-BE49-F238E27FC236}">
                  <a16:creationId xmlns:a16="http://schemas.microsoft.com/office/drawing/2014/main" id="{B8DEC403-13B6-4736-9DB1-53B7E19B7F00}"/>
                </a:ext>
              </a:extLst>
            </p:cNvPr>
            <p:cNvSpPr/>
            <p:nvPr/>
          </p:nvSpPr>
          <p:spPr>
            <a:xfrm rot="635354">
              <a:off x="6880175" y="779801"/>
              <a:ext cx="1862935" cy="502503"/>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5F092-52CF-416F-B02A-081120130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98" y="-455836"/>
            <a:ext cx="11188700" cy="7264400"/>
          </a:xfrm>
          <a:prstGeom prst="rect">
            <a:avLst/>
          </a:prstGeom>
        </p:spPr>
      </p:pic>
      <p:sp>
        <p:nvSpPr>
          <p:cNvPr id="6" name="!!hcn">
            <a:extLst>
              <a:ext uri="{FF2B5EF4-FFF2-40B4-BE49-F238E27FC236}">
                <a16:creationId xmlns:a16="http://schemas.microsoft.com/office/drawing/2014/main" id="{A2275369-72DE-4B04-84E1-D7AA2E6313CD}"/>
              </a:ext>
            </a:extLst>
          </p:cNvPr>
          <p:cNvSpPr/>
          <p:nvPr/>
        </p:nvSpPr>
        <p:spPr>
          <a:xfrm>
            <a:off x="0" y="1"/>
            <a:ext cx="9144000" cy="5143466"/>
          </a:xfrm>
          <a:prstGeom prst="rect">
            <a:avLst/>
          </a:prstGeom>
          <a:solidFill>
            <a:srgbClr val="421E0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Frame 14">
            <a:extLst>
              <a:ext uri="{FF2B5EF4-FFF2-40B4-BE49-F238E27FC236}">
                <a16:creationId xmlns:a16="http://schemas.microsoft.com/office/drawing/2014/main" id="{6E62CD5D-6EF4-4E00-9C5D-6AB4CB146B69}"/>
              </a:ext>
            </a:extLst>
          </p:cNvPr>
          <p:cNvSpPr/>
          <p:nvPr/>
        </p:nvSpPr>
        <p:spPr>
          <a:xfrm rot="16200000" flipV="1">
            <a:off x="1625469" y="-2437601"/>
            <a:ext cx="5592273" cy="10106527"/>
          </a:xfrm>
          <a:prstGeom prst="frame">
            <a:avLst>
              <a:gd name="adj1" fmla="val 17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20" name="Rectangle 19">
            <a:extLst>
              <a:ext uri="{FF2B5EF4-FFF2-40B4-BE49-F238E27FC236}">
                <a16:creationId xmlns:a16="http://schemas.microsoft.com/office/drawing/2014/main" id="{574095BB-088D-4142-AC19-A738C163F0E9}"/>
              </a:ext>
            </a:extLst>
          </p:cNvPr>
          <p:cNvSpPr/>
          <p:nvPr/>
        </p:nvSpPr>
        <p:spPr>
          <a:xfrm>
            <a:off x="9956571" y="0"/>
            <a:ext cx="4582381" cy="5143500"/>
          </a:xfrm>
          <a:prstGeom prst="rect">
            <a:avLst/>
          </a:prstGeom>
          <a:solidFill>
            <a:srgbClr val="421E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21" name="Straight Connector 20">
            <a:extLst>
              <a:ext uri="{FF2B5EF4-FFF2-40B4-BE49-F238E27FC236}">
                <a16:creationId xmlns:a16="http://schemas.microsoft.com/office/drawing/2014/main" id="{57145E62-3B8C-4B16-BA89-74BAFD56DF53}"/>
              </a:ext>
            </a:extLst>
          </p:cNvPr>
          <p:cNvCxnSpPr/>
          <p:nvPr/>
        </p:nvCxnSpPr>
        <p:spPr>
          <a:xfrm>
            <a:off x="10535903" y="2110196"/>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C5D776-09E3-46D6-AEAC-30F85BD21A7D}"/>
              </a:ext>
            </a:extLst>
          </p:cNvPr>
          <p:cNvCxnSpPr>
            <a:cxnSpLocks/>
          </p:cNvCxnSpPr>
          <p:nvPr/>
        </p:nvCxnSpPr>
        <p:spPr>
          <a:xfrm rot="16200000">
            <a:off x="9651511" y="2768159"/>
            <a:ext cx="31105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84B045-811A-4373-9284-6B3BF5853DF7}"/>
              </a:ext>
            </a:extLst>
          </p:cNvPr>
          <p:cNvSpPr/>
          <p:nvPr/>
        </p:nvSpPr>
        <p:spPr>
          <a:xfrm>
            <a:off x="11284404" y="748824"/>
            <a:ext cx="3089307" cy="784830"/>
          </a:xfrm>
          <a:prstGeom prst="rect">
            <a:avLst/>
          </a:prstGeom>
          <a:noFill/>
        </p:spPr>
        <p:txBody>
          <a:bodyPr wrap="none">
            <a:spAutoFit/>
          </a:bodyPr>
          <a:lstStyle/>
          <a:p>
            <a:r>
              <a:rPr lang="en-US" sz="4500" dirty="0">
                <a:solidFill>
                  <a:srgbClr val="EC2A2A"/>
                </a:solidFill>
                <a:latin typeface="Montserrat Medium" panose="00000600000000000000" pitchFamily="2" charset="0"/>
              </a:rPr>
              <a:t>Definition</a:t>
            </a:r>
          </a:p>
        </p:txBody>
      </p:sp>
      <p:sp>
        <p:nvSpPr>
          <p:cNvPr id="24" name="TextBox 23">
            <a:extLst>
              <a:ext uri="{FF2B5EF4-FFF2-40B4-BE49-F238E27FC236}">
                <a16:creationId xmlns:a16="http://schemas.microsoft.com/office/drawing/2014/main" id="{0C517CA1-97C2-4C97-B23F-8EE42A5B06B0}"/>
              </a:ext>
            </a:extLst>
          </p:cNvPr>
          <p:cNvSpPr txBox="1"/>
          <p:nvPr/>
        </p:nvSpPr>
        <p:spPr>
          <a:xfrm>
            <a:off x="11345045" y="1371533"/>
            <a:ext cx="3344093" cy="646331"/>
          </a:xfrm>
          <a:prstGeom prst="rect">
            <a:avLst/>
          </a:prstGeom>
          <a:noFill/>
        </p:spPr>
        <p:txBody>
          <a:bodyPr wrap="square">
            <a:spAutoFit/>
          </a:bodyPr>
          <a:lstStyle/>
          <a:p>
            <a:r>
              <a:rPr lang="en-US" sz="1800" spc="450" dirty="0">
                <a:solidFill>
                  <a:schemeClr val="bg1"/>
                </a:solidFill>
                <a:latin typeface="Montserrat Medium" panose="00000600000000000000" pitchFamily="2" charset="0"/>
                <a:ea typeface="Yu Mincho" panose="020B0400000000000000" pitchFamily="18" charset="-128"/>
              </a:rPr>
              <a:t>ECOMMERCE PLATFORM</a:t>
            </a:r>
            <a:endParaRPr lang="vi-VN" sz="1800" spc="450" dirty="0">
              <a:solidFill>
                <a:schemeClr val="bg1"/>
              </a:solidFill>
              <a:latin typeface="Montserrat Medium" panose="00000600000000000000" pitchFamily="2" charset="0"/>
            </a:endParaRPr>
          </a:p>
        </p:txBody>
      </p:sp>
      <p:sp>
        <p:nvSpPr>
          <p:cNvPr id="27" name="TextBox 26">
            <a:extLst>
              <a:ext uri="{FF2B5EF4-FFF2-40B4-BE49-F238E27FC236}">
                <a16:creationId xmlns:a16="http://schemas.microsoft.com/office/drawing/2014/main" id="{AB5D8A97-317B-408B-821F-48C20192F489}"/>
              </a:ext>
            </a:extLst>
          </p:cNvPr>
          <p:cNvSpPr txBox="1"/>
          <p:nvPr/>
        </p:nvSpPr>
        <p:spPr>
          <a:xfrm>
            <a:off x="11337011" y="2180894"/>
            <a:ext cx="3110591" cy="2319674"/>
          </a:xfrm>
          <a:prstGeom prst="rect">
            <a:avLst/>
          </a:prstGeom>
          <a:noFill/>
        </p:spPr>
        <p:txBody>
          <a:bodyPr wrap="square">
            <a:spAutoFit/>
          </a:bodyPr>
          <a:lstStyle/>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Some examples for E-commerce platform: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SHOPTIFY</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BIGCARTEL</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MAGENTO</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WOO COMMERCE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WIX.COM</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a:p>
            <a:pPr>
              <a:lnSpc>
                <a:spcPct val="107000"/>
              </a:lnSpc>
              <a:spcAft>
                <a:spcPts val="600"/>
              </a:spcAft>
            </a:pPr>
            <a:r>
              <a:rPr lang="en-US"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 SQUARE SPACE</a:t>
            </a:r>
            <a:endParaRPr lang="vi-VN" sz="135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p:txBody>
      </p:sp>
      <p:sp>
        <p:nvSpPr>
          <p:cNvPr id="12" name="!!Rectangle 32">
            <a:extLst>
              <a:ext uri="{FF2B5EF4-FFF2-40B4-BE49-F238E27FC236}">
                <a16:creationId xmlns:a16="http://schemas.microsoft.com/office/drawing/2014/main" id="{3F8EA6AD-BE86-44FF-B65C-17E3B8D8A5BD}"/>
              </a:ext>
            </a:extLst>
          </p:cNvPr>
          <p:cNvSpPr/>
          <p:nvPr/>
        </p:nvSpPr>
        <p:spPr>
          <a:xfrm>
            <a:off x="4537710" y="444841"/>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35">
            <a:extLst>
              <a:ext uri="{FF2B5EF4-FFF2-40B4-BE49-F238E27FC236}">
                <a16:creationId xmlns:a16="http://schemas.microsoft.com/office/drawing/2014/main" id="{BACA1310-83EC-4677-B295-3F1661BB3427}"/>
              </a:ext>
            </a:extLst>
          </p:cNvPr>
          <p:cNvSpPr/>
          <p:nvPr/>
        </p:nvSpPr>
        <p:spPr>
          <a:xfrm rot="5400000">
            <a:off x="5657411" y="1530251"/>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36">
            <a:extLst>
              <a:ext uri="{FF2B5EF4-FFF2-40B4-BE49-F238E27FC236}">
                <a16:creationId xmlns:a16="http://schemas.microsoft.com/office/drawing/2014/main" id="{2071C034-C56E-4BED-8782-D73F35F006C6}"/>
              </a:ext>
            </a:extLst>
          </p:cNvPr>
          <p:cNvSpPr/>
          <p:nvPr/>
        </p:nvSpPr>
        <p:spPr>
          <a:xfrm rot="5400000">
            <a:off x="3670119" y="1256188"/>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37">
            <a:extLst>
              <a:ext uri="{FF2B5EF4-FFF2-40B4-BE49-F238E27FC236}">
                <a16:creationId xmlns:a16="http://schemas.microsoft.com/office/drawing/2014/main" id="{80F2838B-C77C-4FFD-8BFC-6DE589C0CDF1}"/>
              </a:ext>
            </a:extLst>
          </p:cNvPr>
          <p:cNvSpPr/>
          <p:nvPr/>
        </p:nvSpPr>
        <p:spPr>
          <a:xfrm rot="10800000">
            <a:off x="4755530" y="2341598"/>
            <a:ext cx="34290" cy="2205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TextBox 16">
            <a:extLst>
              <a:ext uri="{FF2B5EF4-FFF2-40B4-BE49-F238E27FC236}">
                <a16:creationId xmlns:a16="http://schemas.microsoft.com/office/drawing/2014/main" id="{A6308D7C-B336-4C44-A12D-D506A2500EA1}"/>
              </a:ext>
            </a:extLst>
          </p:cNvPr>
          <p:cNvSpPr txBox="1"/>
          <p:nvPr/>
        </p:nvSpPr>
        <p:spPr>
          <a:xfrm>
            <a:off x="215668" y="1022758"/>
            <a:ext cx="4149638" cy="764055"/>
          </a:xfrm>
          <a:prstGeom prst="rect">
            <a:avLst/>
          </a:prstGeom>
          <a:noFill/>
        </p:spPr>
        <p:txBody>
          <a:bodyPr wrap="square">
            <a:spAutoFit/>
          </a:bodyPr>
          <a:lstStyle/>
          <a:p>
            <a:pPr algn="ctr">
              <a:lnSpc>
                <a:spcPct val="107000"/>
              </a:lnSpc>
              <a:spcAft>
                <a:spcPts val="600"/>
              </a:spcAft>
            </a:pPr>
            <a:r>
              <a:rPr lang="en-US" sz="210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Key factors for building a good E-commerce platform</a:t>
            </a:r>
            <a:endParaRPr lang="vi-VN" sz="210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p:txBody>
      </p:sp>
      <p:sp>
        <p:nvSpPr>
          <p:cNvPr id="25" name="TextBox 24">
            <a:extLst>
              <a:ext uri="{FF2B5EF4-FFF2-40B4-BE49-F238E27FC236}">
                <a16:creationId xmlns:a16="http://schemas.microsoft.com/office/drawing/2014/main" id="{8204051D-1F72-4D7C-86BB-55786653FB98}"/>
              </a:ext>
            </a:extLst>
          </p:cNvPr>
          <p:cNvSpPr txBox="1"/>
          <p:nvPr/>
        </p:nvSpPr>
        <p:spPr>
          <a:xfrm>
            <a:off x="4457718" y="2835060"/>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Usability and Persuasiveness</a:t>
            </a:r>
          </a:p>
        </p:txBody>
      </p:sp>
      <p:sp>
        <p:nvSpPr>
          <p:cNvPr id="26" name="TextBox 25">
            <a:extLst>
              <a:ext uri="{FF2B5EF4-FFF2-40B4-BE49-F238E27FC236}">
                <a16:creationId xmlns:a16="http://schemas.microsoft.com/office/drawing/2014/main" id="{BE5C7386-AE88-4D05-AEC0-76DB10DC5915}"/>
              </a:ext>
            </a:extLst>
          </p:cNvPr>
          <p:cNvSpPr txBox="1"/>
          <p:nvPr/>
        </p:nvSpPr>
        <p:spPr>
          <a:xfrm>
            <a:off x="4427115" y="3517760"/>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Accessibility</a:t>
            </a:r>
          </a:p>
        </p:txBody>
      </p:sp>
      <p:sp>
        <p:nvSpPr>
          <p:cNvPr id="29" name="TextBox 28">
            <a:extLst>
              <a:ext uri="{FF2B5EF4-FFF2-40B4-BE49-F238E27FC236}">
                <a16:creationId xmlns:a16="http://schemas.microsoft.com/office/drawing/2014/main" id="{9FD93FCB-09BD-4260-92E9-4975C3DD3EE3}"/>
              </a:ext>
            </a:extLst>
          </p:cNvPr>
          <p:cNvSpPr txBox="1"/>
          <p:nvPr/>
        </p:nvSpPr>
        <p:spPr>
          <a:xfrm>
            <a:off x="4456939" y="4200461"/>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Customer-Centric</a:t>
            </a:r>
          </a:p>
        </p:txBody>
      </p:sp>
      <p:sp>
        <p:nvSpPr>
          <p:cNvPr id="19" name="Oval 18">
            <a:extLst>
              <a:ext uri="{FF2B5EF4-FFF2-40B4-BE49-F238E27FC236}">
                <a16:creationId xmlns:a16="http://schemas.microsoft.com/office/drawing/2014/main" id="{4BF0FC2C-484A-4C6F-9230-2C5B600E0A4B}"/>
              </a:ext>
            </a:extLst>
          </p:cNvPr>
          <p:cNvSpPr/>
          <p:nvPr/>
        </p:nvSpPr>
        <p:spPr>
          <a:xfrm>
            <a:off x="8903016" y="-4355053"/>
            <a:ext cx="5486400" cy="54864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DEDF43C-1228-474C-85A7-E5BE8ED4EAD0}"/>
              </a:ext>
            </a:extLst>
          </p:cNvPr>
          <p:cNvGrpSpPr/>
          <p:nvPr/>
        </p:nvGrpSpPr>
        <p:grpSpPr>
          <a:xfrm rot="16200000">
            <a:off x="3228175" y="1265992"/>
            <a:ext cx="3657600" cy="3657600"/>
            <a:chOff x="7112700" y="1600200"/>
            <a:chExt cx="3657600" cy="3657600"/>
          </a:xfrm>
          <a:noFill/>
        </p:grpSpPr>
        <p:sp>
          <p:nvSpPr>
            <p:cNvPr id="30" name="Oval 29">
              <a:extLst>
                <a:ext uri="{FF2B5EF4-FFF2-40B4-BE49-F238E27FC236}">
                  <a16:creationId xmlns:a16="http://schemas.microsoft.com/office/drawing/2014/main" id="{BA81830A-E698-45E6-88E7-1291D6D39307}"/>
                </a:ext>
              </a:extLst>
            </p:cNvPr>
            <p:cNvSpPr/>
            <p:nvPr/>
          </p:nvSpPr>
          <p:spPr>
            <a:xfrm>
              <a:off x="7112700" y="1600200"/>
              <a:ext cx="3657600" cy="3657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85548A8-7ADC-4108-9E45-D19FAE4AAB95}"/>
                </a:ext>
              </a:extLst>
            </p:cNvPr>
            <p:cNvSpPr/>
            <p:nvPr/>
          </p:nvSpPr>
          <p:spPr>
            <a:xfrm>
              <a:off x="7137217"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32" name="Picture 31" descr="Ảnh lưu trữ miễn phí về bán lẻ, buôn bán, bưu kiện">
            <a:extLst>
              <a:ext uri="{FF2B5EF4-FFF2-40B4-BE49-F238E27FC236}">
                <a16:creationId xmlns:a16="http://schemas.microsoft.com/office/drawing/2014/main" id="{A72435B5-00B0-4166-AAAA-1E9150C2E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51" t="44013" r="989" b="-14"/>
          <a:stretch/>
        </p:blipFill>
        <p:spPr bwMode="auto">
          <a:xfrm rot="19322267">
            <a:off x="5939442" y="5662349"/>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6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53"/>
          <p:cNvSpPr/>
          <p:nvPr/>
        </p:nvSpPr>
        <p:spPr>
          <a:xfrm>
            <a:off x="520662" y="443061"/>
            <a:ext cx="8144871" cy="4265239"/>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53"/>
          <p:cNvGrpSpPr/>
          <p:nvPr/>
        </p:nvGrpSpPr>
        <p:grpSpPr>
          <a:xfrm>
            <a:off x="457199" y="420842"/>
            <a:ext cx="8320294" cy="4384805"/>
            <a:chOff x="457199" y="420842"/>
            <a:chExt cx="8320294" cy="4384805"/>
          </a:xfrm>
        </p:grpSpPr>
        <p:sp>
          <p:nvSpPr>
            <p:cNvPr id="1223" name="Google Shape;1223;p53"/>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53"/>
            <p:cNvGrpSpPr/>
            <p:nvPr/>
          </p:nvGrpSpPr>
          <p:grpSpPr>
            <a:xfrm rot="-393">
              <a:off x="8451781" y="1455324"/>
              <a:ext cx="91501" cy="2296748"/>
              <a:chOff x="3382729" y="936491"/>
              <a:chExt cx="26147" cy="611944"/>
            </a:xfrm>
          </p:grpSpPr>
          <p:sp>
            <p:nvSpPr>
              <p:cNvPr id="1225" name="Google Shape;1225;p5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3"/>
            <p:cNvGrpSpPr/>
            <p:nvPr/>
          </p:nvGrpSpPr>
          <p:grpSpPr>
            <a:xfrm rot="5399656">
              <a:off x="3238709" y="2471928"/>
              <a:ext cx="78276" cy="4207236"/>
              <a:chOff x="3382729" y="936491"/>
              <a:chExt cx="26147" cy="611944"/>
            </a:xfrm>
          </p:grpSpPr>
          <p:sp>
            <p:nvSpPr>
              <p:cNvPr id="1231" name="Google Shape;1231;p53"/>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6" name="Google Shape;1236;p53"/>
          <p:cNvGrpSpPr/>
          <p:nvPr/>
        </p:nvGrpSpPr>
        <p:grpSpPr>
          <a:xfrm>
            <a:off x="4463976" y="166967"/>
            <a:ext cx="3649392" cy="984386"/>
            <a:chOff x="2803476" y="74617"/>
            <a:chExt cx="3649392" cy="984386"/>
          </a:xfrm>
        </p:grpSpPr>
        <p:sp>
          <p:nvSpPr>
            <p:cNvPr id="1237" name="Google Shape;1237;p53"/>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3"/>
          <p:cNvSpPr txBox="1">
            <a:spLocks noGrp="1"/>
          </p:cNvSpPr>
          <p:nvPr>
            <p:ph type="title"/>
          </p:nvPr>
        </p:nvSpPr>
        <p:spPr>
          <a:xfrm>
            <a:off x="4700462" y="416084"/>
            <a:ext cx="3176419"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Why it is important?</a:t>
            </a:r>
            <a:endParaRPr b="1">
              <a:solidFill>
                <a:schemeClr val="dk1"/>
              </a:solidFill>
            </a:endParaRPr>
          </a:p>
        </p:txBody>
      </p:sp>
      <p:sp>
        <p:nvSpPr>
          <p:cNvPr id="1241" name="Google Shape;1241;p53"/>
          <p:cNvSpPr/>
          <p:nvPr/>
        </p:nvSpPr>
        <p:spPr>
          <a:xfrm>
            <a:off x="3294519" y="1792744"/>
            <a:ext cx="812100" cy="81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5042281" y="1792753"/>
            <a:ext cx="812100" cy="81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5036569" y="3300656"/>
            <a:ext cx="812100" cy="8121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txBox="1"/>
          <p:nvPr/>
        </p:nvSpPr>
        <p:spPr>
          <a:xfrm>
            <a:off x="1267476" y="1838417"/>
            <a:ext cx="1984800" cy="67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Nunito"/>
                <a:ea typeface="Nunito"/>
                <a:cs typeface="Nunito"/>
                <a:sym typeface="Nunito"/>
              </a:rPr>
              <a:t>Customers at the Heart of Everything</a:t>
            </a:r>
            <a:endParaRPr>
              <a:solidFill>
                <a:schemeClr val="dk1"/>
              </a:solidFill>
              <a:latin typeface="Nunito"/>
              <a:ea typeface="Nunito"/>
              <a:cs typeface="Nunito"/>
              <a:sym typeface="Nunito"/>
            </a:endParaRPr>
          </a:p>
        </p:txBody>
      </p:sp>
      <p:sp>
        <p:nvSpPr>
          <p:cNvPr id="1246" name="Google Shape;1246;p53"/>
          <p:cNvSpPr txBox="1"/>
          <p:nvPr/>
        </p:nvSpPr>
        <p:spPr>
          <a:xfrm>
            <a:off x="5797643" y="1852346"/>
            <a:ext cx="1984800" cy="67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Nunito"/>
                <a:ea typeface="Nunito"/>
                <a:cs typeface="Nunito"/>
                <a:sym typeface="Nunito"/>
              </a:rPr>
              <a:t>Understanding Customer Demands</a:t>
            </a:r>
            <a:endParaRPr>
              <a:solidFill>
                <a:schemeClr val="dk1"/>
              </a:solidFill>
              <a:latin typeface="Nunito"/>
              <a:ea typeface="Nunito"/>
              <a:cs typeface="Nunito"/>
              <a:sym typeface="Nunito"/>
            </a:endParaRPr>
          </a:p>
        </p:txBody>
      </p:sp>
      <p:sp>
        <p:nvSpPr>
          <p:cNvPr id="1247" name="Google Shape;1247;p53"/>
          <p:cNvSpPr txBox="1"/>
          <p:nvPr/>
        </p:nvSpPr>
        <p:spPr>
          <a:xfrm>
            <a:off x="5826641" y="3474319"/>
            <a:ext cx="2253296" cy="67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Nunito"/>
                <a:ea typeface="Nunito"/>
                <a:cs typeface="Nunito"/>
                <a:sym typeface="Nunito"/>
              </a:rPr>
              <a:t>Adopting the Customer-Centric Culture</a:t>
            </a:r>
            <a:endParaRPr>
              <a:solidFill>
                <a:schemeClr val="dk1"/>
              </a:solidFill>
              <a:latin typeface="Nunito"/>
              <a:ea typeface="Nunito"/>
              <a:cs typeface="Nunito"/>
              <a:sym typeface="Nunito"/>
            </a:endParaRPr>
          </a:p>
        </p:txBody>
      </p:sp>
      <p:cxnSp>
        <p:nvCxnSpPr>
          <p:cNvPr id="1252" name="Google Shape;1252;p53"/>
          <p:cNvCxnSpPr>
            <a:stCxn id="1241" idx="6"/>
            <a:endCxn id="1242" idx="2"/>
          </p:cNvCxnSpPr>
          <p:nvPr/>
        </p:nvCxnSpPr>
        <p:spPr>
          <a:xfrm>
            <a:off x="4106619" y="2198794"/>
            <a:ext cx="935700" cy="0"/>
          </a:xfrm>
          <a:prstGeom prst="straightConnector1">
            <a:avLst/>
          </a:prstGeom>
          <a:noFill/>
          <a:ln w="28575" cap="flat" cmpd="sng">
            <a:solidFill>
              <a:schemeClr val="dk1"/>
            </a:solidFill>
            <a:prstDash val="solid"/>
            <a:round/>
            <a:headEnd type="none" w="med" len="med"/>
            <a:tailEnd type="none" w="med" len="med"/>
          </a:ln>
        </p:spPr>
      </p:cxnSp>
      <p:cxnSp>
        <p:nvCxnSpPr>
          <p:cNvPr id="1253" name="Google Shape;1253;p53"/>
          <p:cNvCxnSpPr>
            <a:cxnSpLocks/>
            <a:endCxn id="1243" idx="2"/>
          </p:cNvCxnSpPr>
          <p:nvPr/>
        </p:nvCxnSpPr>
        <p:spPr>
          <a:xfrm>
            <a:off x="3877340" y="2571750"/>
            <a:ext cx="1159229" cy="1134956"/>
          </a:xfrm>
          <a:prstGeom prst="straightConnector1">
            <a:avLst/>
          </a:prstGeom>
          <a:noFill/>
          <a:ln w="28575" cap="flat" cmpd="sng">
            <a:solidFill>
              <a:schemeClr val="dk1"/>
            </a:solidFill>
            <a:prstDash val="solid"/>
            <a:round/>
            <a:headEnd type="none" w="med" len="med"/>
            <a:tailEnd type="none" w="med" len="med"/>
          </a:ln>
        </p:spPr>
      </p:cxnSp>
      <p:cxnSp>
        <p:nvCxnSpPr>
          <p:cNvPr id="1255" name="Google Shape;1255;p53"/>
          <p:cNvCxnSpPr/>
          <p:nvPr/>
        </p:nvCxnSpPr>
        <p:spPr>
          <a:xfrm rot="10800000" flipH="1">
            <a:off x="5445919" y="2612044"/>
            <a:ext cx="4800" cy="695700"/>
          </a:xfrm>
          <a:prstGeom prst="straightConnector1">
            <a:avLst/>
          </a:prstGeom>
          <a:noFill/>
          <a:ln w="28575" cap="flat" cmpd="sng">
            <a:solidFill>
              <a:schemeClr val="dk1"/>
            </a:solidFill>
            <a:prstDash val="solid"/>
            <a:round/>
            <a:headEnd type="none" w="med" len="med"/>
            <a:tailEnd type="none" w="med" len="med"/>
          </a:ln>
        </p:spPr>
      </p:cxnSp>
      <p:sp>
        <p:nvSpPr>
          <p:cNvPr id="99" name="Google Shape;6881;p80">
            <a:extLst>
              <a:ext uri="{FF2B5EF4-FFF2-40B4-BE49-F238E27FC236}">
                <a16:creationId xmlns:a16="http://schemas.microsoft.com/office/drawing/2014/main" id="{505DC471-3A10-4DE1-96E8-BCB962341D6B}"/>
              </a:ext>
            </a:extLst>
          </p:cNvPr>
          <p:cNvSpPr/>
          <p:nvPr/>
        </p:nvSpPr>
        <p:spPr>
          <a:xfrm>
            <a:off x="3524194" y="205212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bg1"/>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 name="Google Shape;6696;p80">
            <a:extLst>
              <a:ext uri="{FF2B5EF4-FFF2-40B4-BE49-F238E27FC236}">
                <a16:creationId xmlns:a16="http://schemas.microsoft.com/office/drawing/2014/main" id="{9A6614CE-2B99-40B4-94E0-40EEBA7A4164}"/>
              </a:ext>
            </a:extLst>
          </p:cNvPr>
          <p:cNvGrpSpPr/>
          <p:nvPr/>
        </p:nvGrpSpPr>
        <p:grpSpPr>
          <a:xfrm>
            <a:off x="5296273" y="2026002"/>
            <a:ext cx="336965" cy="286833"/>
            <a:chOff x="5645200" y="879425"/>
            <a:chExt cx="478575" cy="407375"/>
          </a:xfrm>
          <a:solidFill>
            <a:schemeClr val="bg1"/>
          </a:solidFill>
        </p:grpSpPr>
        <p:sp>
          <p:nvSpPr>
            <p:cNvPr id="101" name="Google Shape;6697;p80">
              <a:extLst>
                <a:ext uri="{FF2B5EF4-FFF2-40B4-BE49-F238E27FC236}">
                  <a16:creationId xmlns:a16="http://schemas.microsoft.com/office/drawing/2014/main" id="{939B920F-D204-4B0C-8524-C59EC7670E02}"/>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6698;p80">
              <a:extLst>
                <a:ext uri="{FF2B5EF4-FFF2-40B4-BE49-F238E27FC236}">
                  <a16:creationId xmlns:a16="http://schemas.microsoft.com/office/drawing/2014/main" id="{FDE7DF5A-95CC-45DE-8A51-7365D77787C7}"/>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6699;p80">
              <a:extLst>
                <a:ext uri="{FF2B5EF4-FFF2-40B4-BE49-F238E27FC236}">
                  <a16:creationId xmlns:a16="http://schemas.microsoft.com/office/drawing/2014/main" id="{FEEA2835-24B5-4E00-8340-F9C91C1B8C0F}"/>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6700;p80">
              <a:extLst>
                <a:ext uri="{FF2B5EF4-FFF2-40B4-BE49-F238E27FC236}">
                  <a16:creationId xmlns:a16="http://schemas.microsoft.com/office/drawing/2014/main" id="{03B5E905-EDBA-48F3-B52A-45C14684B383}"/>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6701;p80">
              <a:extLst>
                <a:ext uri="{FF2B5EF4-FFF2-40B4-BE49-F238E27FC236}">
                  <a16:creationId xmlns:a16="http://schemas.microsoft.com/office/drawing/2014/main" id="{CFAC1B33-2679-4A15-8BD4-560127BDD70C}"/>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6702;p80">
              <a:extLst>
                <a:ext uri="{FF2B5EF4-FFF2-40B4-BE49-F238E27FC236}">
                  <a16:creationId xmlns:a16="http://schemas.microsoft.com/office/drawing/2014/main" id="{C3604E23-9569-413B-88D0-853A50EAA121}"/>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 name="Google Shape;6639;p80">
            <a:extLst>
              <a:ext uri="{FF2B5EF4-FFF2-40B4-BE49-F238E27FC236}">
                <a16:creationId xmlns:a16="http://schemas.microsoft.com/office/drawing/2014/main" id="{1C6854B1-CA15-4E01-821B-E4B4B9CF7537}"/>
              </a:ext>
            </a:extLst>
          </p:cNvPr>
          <p:cNvGrpSpPr/>
          <p:nvPr/>
        </p:nvGrpSpPr>
        <p:grpSpPr>
          <a:xfrm>
            <a:off x="5333288" y="3531849"/>
            <a:ext cx="305386" cy="338602"/>
            <a:chOff x="3300325" y="249875"/>
            <a:chExt cx="433725" cy="480900"/>
          </a:xfrm>
          <a:solidFill>
            <a:schemeClr val="bg1"/>
          </a:solidFill>
        </p:grpSpPr>
        <p:sp>
          <p:nvSpPr>
            <p:cNvPr id="108" name="Google Shape;6640;p80">
              <a:extLst>
                <a:ext uri="{FF2B5EF4-FFF2-40B4-BE49-F238E27FC236}">
                  <a16:creationId xmlns:a16="http://schemas.microsoft.com/office/drawing/2014/main" id="{7D9EA38A-3C1D-45F9-ACC6-7584B67C24FD}"/>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6641;p80">
              <a:extLst>
                <a:ext uri="{FF2B5EF4-FFF2-40B4-BE49-F238E27FC236}">
                  <a16:creationId xmlns:a16="http://schemas.microsoft.com/office/drawing/2014/main" id="{C1853D6F-4DC2-4EFC-BD21-4B23E1C38B5B}"/>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 name="Google Shape;6642;p80">
              <a:extLst>
                <a:ext uri="{FF2B5EF4-FFF2-40B4-BE49-F238E27FC236}">
                  <a16:creationId xmlns:a16="http://schemas.microsoft.com/office/drawing/2014/main" id="{979215CB-19F7-4DB3-AEC6-20F819A536EB}"/>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6643;p80">
              <a:extLst>
                <a:ext uri="{FF2B5EF4-FFF2-40B4-BE49-F238E27FC236}">
                  <a16:creationId xmlns:a16="http://schemas.microsoft.com/office/drawing/2014/main" id="{A3A32EE3-2656-4496-AF97-D6F607E4BE79}"/>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6644;p80">
              <a:extLst>
                <a:ext uri="{FF2B5EF4-FFF2-40B4-BE49-F238E27FC236}">
                  <a16:creationId xmlns:a16="http://schemas.microsoft.com/office/drawing/2014/main" id="{C693FC77-F2E3-4ED9-8929-CD2B04F1D651}"/>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6645;p80">
              <a:extLst>
                <a:ext uri="{FF2B5EF4-FFF2-40B4-BE49-F238E27FC236}">
                  <a16:creationId xmlns:a16="http://schemas.microsoft.com/office/drawing/2014/main" id="{E13D1EB9-F2CA-47A0-9156-49202D3320F5}"/>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grpSp>
        <p:nvGrpSpPr>
          <p:cNvPr id="1182" name="Google Shape;1182;p52"/>
          <p:cNvGrpSpPr/>
          <p:nvPr/>
        </p:nvGrpSpPr>
        <p:grpSpPr>
          <a:xfrm rot="134293">
            <a:off x="109412" y="145797"/>
            <a:ext cx="8820721" cy="5003978"/>
            <a:chOff x="577150" y="371675"/>
            <a:chExt cx="2899721" cy="1958151"/>
          </a:xfrm>
        </p:grpSpPr>
        <p:sp>
          <p:nvSpPr>
            <p:cNvPr id="1183" name="Google Shape;1183;p52"/>
            <p:cNvSpPr/>
            <p:nvPr/>
          </p:nvSpPr>
          <p:spPr>
            <a:xfrm>
              <a:off x="702678" y="411388"/>
              <a:ext cx="1319736" cy="66413"/>
            </a:xfrm>
            <a:custGeom>
              <a:avLst/>
              <a:gdLst/>
              <a:ahLst/>
              <a:cxnLst/>
              <a:rect l="l" t="t" r="r" b="b"/>
              <a:pathLst>
                <a:path w="33464" h="1684" extrusionOk="0">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584682" y="394272"/>
              <a:ext cx="2892189" cy="1929835"/>
            </a:xfrm>
            <a:custGeom>
              <a:avLst/>
              <a:gdLst/>
              <a:ahLst/>
              <a:cxnLst/>
              <a:rect l="l" t="t" r="r" b="b"/>
              <a:pathLst>
                <a:path w="73336" h="48934" extrusionOk="0">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577150" y="389224"/>
              <a:ext cx="2899051" cy="1940601"/>
            </a:xfrm>
            <a:custGeom>
              <a:avLst/>
              <a:gdLst/>
              <a:ahLst/>
              <a:cxnLst/>
              <a:rect l="l" t="t" r="r" b="b"/>
              <a:pathLst>
                <a:path w="73510" h="49207" extrusionOk="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642931" y="2252188"/>
              <a:ext cx="83371" cy="58525"/>
            </a:xfrm>
            <a:custGeom>
              <a:avLst/>
              <a:gdLst/>
              <a:ahLst/>
              <a:cxnLst/>
              <a:rect l="l" t="t" r="r" b="b"/>
              <a:pathLst>
                <a:path w="2114" h="1484" extrusionOk="0">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a:off x="616784" y="393247"/>
              <a:ext cx="2823962" cy="1891225"/>
            </a:xfrm>
            <a:custGeom>
              <a:avLst/>
              <a:gdLst/>
              <a:ahLst/>
              <a:cxnLst/>
              <a:rect l="l" t="t" r="r" b="b"/>
              <a:pathLst>
                <a:path w="71606" h="47955" extrusionOk="0">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682092" y="381337"/>
              <a:ext cx="2726472" cy="1879434"/>
            </a:xfrm>
            <a:custGeom>
              <a:avLst/>
              <a:gdLst/>
              <a:ahLst/>
              <a:cxnLst/>
              <a:rect l="l" t="t" r="r" b="b"/>
              <a:pathLst>
                <a:path w="69134" h="47656" extrusionOk="0">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rgbClr val="FA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663004" y="764704"/>
              <a:ext cx="11595" cy="15460"/>
            </a:xfrm>
            <a:custGeom>
              <a:avLst/>
              <a:gdLst/>
              <a:ahLst/>
              <a:cxnLst/>
              <a:rect l="l" t="t" r="r" b="b"/>
              <a:pathLst>
                <a:path w="294" h="392" extrusionOk="0">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683077" y="1543663"/>
              <a:ext cx="11595" cy="15617"/>
            </a:xfrm>
            <a:custGeom>
              <a:avLst/>
              <a:gdLst/>
              <a:ahLst/>
              <a:cxnLst/>
              <a:rect l="l" t="t" r="r" b="b"/>
              <a:pathLst>
                <a:path w="294" h="396" extrusionOk="0">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678069" y="1236883"/>
              <a:ext cx="13606" cy="293809"/>
            </a:xfrm>
            <a:custGeom>
              <a:avLst/>
              <a:gdLst/>
              <a:ahLst/>
              <a:cxnLst/>
              <a:rect l="l" t="t" r="r" b="b"/>
              <a:pathLst>
                <a:path w="345" h="7450" extrusionOk="0">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656970" y="1177649"/>
              <a:ext cx="13606" cy="294795"/>
            </a:xfrm>
            <a:custGeom>
              <a:avLst/>
              <a:gdLst/>
              <a:ahLst/>
              <a:cxnLst/>
              <a:rect l="l" t="t" r="r" b="b"/>
              <a:pathLst>
                <a:path w="345" h="7475" extrusionOk="0">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692621" y="1903092"/>
              <a:ext cx="10609" cy="21809"/>
            </a:xfrm>
            <a:custGeom>
              <a:avLst/>
              <a:gdLst/>
              <a:ahLst/>
              <a:cxnLst/>
              <a:rect l="l" t="t" r="r" b="b"/>
              <a:pathLst>
                <a:path w="269" h="553" extrusionOk="0">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675545" y="2010242"/>
              <a:ext cx="11595" cy="39871"/>
            </a:xfrm>
            <a:custGeom>
              <a:avLst/>
              <a:gdLst/>
              <a:ahLst/>
              <a:cxnLst/>
              <a:rect l="l" t="t" r="r" b="b"/>
              <a:pathLst>
                <a:path w="294" h="1011" extrusionOk="0">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695145" y="1942963"/>
              <a:ext cx="12581" cy="149153"/>
            </a:xfrm>
            <a:custGeom>
              <a:avLst/>
              <a:gdLst/>
              <a:ahLst/>
              <a:cxnLst/>
              <a:rect l="l" t="t" r="r" b="b"/>
              <a:pathLst>
                <a:path w="319" h="3782" extrusionOk="0">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687613" y="1576356"/>
              <a:ext cx="14592" cy="310373"/>
            </a:xfrm>
            <a:custGeom>
              <a:avLst/>
              <a:gdLst/>
              <a:ahLst/>
              <a:cxnLst/>
              <a:rect l="l" t="t" r="r" b="b"/>
              <a:pathLst>
                <a:path w="370" h="7870" extrusionOk="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a:off x="664503" y="1501032"/>
              <a:ext cx="19640" cy="493166"/>
            </a:xfrm>
            <a:custGeom>
              <a:avLst/>
              <a:gdLst/>
              <a:ahLst/>
              <a:cxnLst/>
              <a:rect l="l" t="t" r="r" b="b"/>
              <a:pathLst>
                <a:path w="498" h="12505" extrusionOk="0">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666514" y="799527"/>
              <a:ext cx="17629" cy="412319"/>
            </a:xfrm>
            <a:custGeom>
              <a:avLst/>
              <a:gdLst/>
              <a:ahLst/>
              <a:cxnLst/>
              <a:rect l="l" t="t" r="r" b="b"/>
              <a:pathLst>
                <a:path w="447" h="10455" extrusionOk="0">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644429" y="722704"/>
              <a:ext cx="17116" cy="408296"/>
            </a:xfrm>
            <a:custGeom>
              <a:avLst/>
              <a:gdLst/>
              <a:ahLst/>
              <a:cxnLst/>
              <a:rect l="l" t="t" r="r" b="b"/>
              <a:pathLst>
                <a:path w="434" h="10353" extrusionOk="0">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618795" y="371675"/>
              <a:ext cx="2822779" cy="1916150"/>
            </a:xfrm>
            <a:custGeom>
              <a:avLst/>
              <a:gdLst/>
              <a:ahLst/>
              <a:cxnLst/>
              <a:rect l="l" t="t" r="r" b="b"/>
              <a:pathLst>
                <a:path w="71576" h="48587" extrusionOk="0">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52"/>
          <p:cNvSpPr txBox="1">
            <a:spLocks noGrp="1"/>
          </p:cNvSpPr>
          <p:nvPr>
            <p:ph type="title"/>
          </p:nvPr>
        </p:nvSpPr>
        <p:spPr>
          <a:xfrm>
            <a:off x="792299" y="922541"/>
            <a:ext cx="3733993" cy="502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3600" b="1"/>
              <a:t>Comparison between Customer-centric and Product-centric </a:t>
            </a:r>
            <a:endParaRPr sz="3600" b="1">
              <a:solidFill>
                <a:srgbClr val="5A3E3A"/>
              </a:solidFill>
            </a:endParaRPr>
          </a:p>
        </p:txBody>
      </p:sp>
      <p:sp>
        <p:nvSpPr>
          <p:cNvPr id="1208" name="Google Shape;1208;p52"/>
          <p:cNvSpPr txBox="1"/>
          <p:nvPr/>
        </p:nvSpPr>
        <p:spPr>
          <a:xfrm>
            <a:off x="4921466" y="1078603"/>
            <a:ext cx="124935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pitchFamily="2" charset="0"/>
                <a:ea typeface="Calligraffitti"/>
                <a:cs typeface="Calligraffitti"/>
                <a:sym typeface="Calligraffitti"/>
              </a:rPr>
              <a:t>Customer-centric</a:t>
            </a:r>
            <a:endParaRPr sz="1800">
              <a:solidFill>
                <a:schemeClr val="dk1"/>
              </a:solidFill>
              <a:latin typeface="Nunito" pitchFamily="2" charset="0"/>
              <a:ea typeface="Calligraffitti"/>
              <a:cs typeface="Calligraffitti"/>
              <a:sym typeface="Calligraffitti"/>
            </a:endParaRPr>
          </a:p>
        </p:txBody>
      </p:sp>
      <p:pic>
        <p:nvPicPr>
          <p:cNvPr id="3" name="Picture 2">
            <a:extLst>
              <a:ext uri="{FF2B5EF4-FFF2-40B4-BE49-F238E27FC236}">
                <a16:creationId xmlns:a16="http://schemas.microsoft.com/office/drawing/2014/main" id="{77F7E676-AFAE-4FBB-903B-4A21707878AB}"/>
              </a:ext>
            </a:extLst>
          </p:cNvPr>
          <p:cNvPicPr>
            <a:picLocks noChangeAspect="1"/>
          </p:cNvPicPr>
          <p:nvPr/>
        </p:nvPicPr>
        <p:blipFill>
          <a:blip r:embed="rId3"/>
          <a:stretch>
            <a:fillRect/>
          </a:stretch>
        </p:blipFill>
        <p:spPr>
          <a:xfrm>
            <a:off x="4702460" y="842997"/>
            <a:ext cx="3942190" cy="3942190"/>
          </a:xfrm>
          <a:prstGeom prst="rect">
            <a:avLst/>
          </a:prstGeom>
        </p:spPr>
      </p:pic>
      <p:sp>
        <p:nvSpPr>
          <p:cNvPr id="4" name="Rectangle 3">
            <a:extLst>
              <a:ext uri="{FF2B5EF4-FFF2-40B4-BE49-F238E27FC236}">
                <a16:creationId xmlns:a16="http://schemas.microsoft.com/office/drawing/2014/main" id="{E0C1705C-CEC8-4A74-8A57-021F40578307}"/>
              </a:ext>
            </a:extLst>
          </p:cNvPr>
          <p:cNvSpPr/>
          <p:nvPr/>
        </p:nvSpPr>
        <p:spPr>
          <a:xfrm>
            <a:off x="7126930" y="1402122"/>
            <a:ext cx="1463013" cy="334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Google Shape;1209;p52"/>
          <p:cNvSpPr txBox="1"/>
          <p:nvPr/>
        </p:nvSpPr>
        <p:spPr>
          <a:xfrm>
            <a:off x="6175487" y="1078603"/>
            <a:ext cx="1067142"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pitchFamily="2" charset="0"/>
                <a:ea typeface="Calligraffitti"/>
                <a:cs typeface="Calligraffitti"/>
                <a:sym typeface="Calligraffitti"/>
              </a:rPr>
              <a:t>Product-centric</a:t>
            </a:r>
            <a:endParaRPr sz="1800">
              <a:solidFill>
                <a:schemeClr val="dk1"/>
              </a:solidFill>
              <a:latin typeface="Nunito" pitchFamily="2" charset="0"/>
              <a:ea typeface="Calligraffitti"/>
              <a:cs typeface="Calligraffitti"/>
              <a:sym typeface="Calligraffitt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p:nvPr/>
        </p:nvSpPr>
        <p:spPr>
          <a:xfrm flipH="1">
            <a:off x="448571" y="168891"/>
            <a:ext cx="8668114" cy="4773606"/>
          </a:xfrm>
          <a:custGeom>
            <a:avLst/>
            <a:gdLst/>
            <a:ahLst/>
            <a:cxnLst/>
            <a:rect l="l" t="t" r="r" b="b"/>
            <a:pathLst>
              <a:path w="18719" h="12757" extrusionOk="0">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54"/>
          <p:cNvGrpSpPr/>
          <p:nvPr/>
        </p:nvGrpSpPr>
        <p:grpSpPr>
          <a:xfrm flipH="1">
            <a:off x="329788" y="143986"/>
            <a:ext cx="8854457" cy="4907035"/>
            <a:chOff x="457199" y="420842"/>
            <a:chExt cx="8320294" cy="4384805"/>
          </a:xfrm>
        </p:grpSpPr>
        <p:sp>
          <p:nvSpPr>
            <p:cNvPr id="1323" name="Google Shape;1323;p54"/>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54"/>
            <p:cNvGrpSpPr/>
            <p:nvPr/>
          </p:nvGrpSpPr>
          <p:grpSpPr>
            <a:xfrm rot="-393">
              <a:off x="8451781" y="1455324"/>
              <a:ext cx="91501" cy="2296748"/>
              <a:chOff x="3382729" y="936491"/>
              <a:chExt cx="26147" cy="611944"/>
            </a:xfrm>
          </p:grpSpPr>
          <p:sp>
            <p:nvSpPr>
              <p:cNvPr id="1325" name="Google Shape;1325;p54"/>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rot="5399656">
              <a:off x="3238709" y="2471928"/>
              <a:ext cx="78276" cy="4207236"/>
              <a:chOff x="3382729" y="936491"/>
              <a:chExt cx="26147" cy="611944"/>
            </a:xfrm>
          </p:grpSpPr>
          <p:sp>
            <p:nvSpPr>
              <p:cNvPr id="1331" name="Google Shape;1331;p54"/>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9" name="Google Shape;1339;p54"/>
          <p:cNvSpPr txBox="1">
            <a:spLocks noGrp="1"/>
          </p:cNvSpPr>
          <p:nvPr>
            <p:ph type="title"/>
          </p:nvPr>
        </p:nvSpPr>
        <p:spPr>
          <a:xfrm>
            <a:off x="959000" y="514265"/>
            <a:ext cx="64728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Maybe you need a table</a:t>
            </a:r>
            <a:endParaRPr b="1"/>
          </a:p>
        </p:txBody>
      </p:sp>
      <p:graphicFrame>
        <p:nvGraphicFramePr>
          <p:cNvPr id="2" name="Table 1">
            <a:extLst>
              <a:ext uri="{FF2B5EF4-FFF2-40B4-BE49-F238E27FC236}">
                <a16:creationId xmlns:a16="http://schemas.microsoft.com/office/drawing/2014/main" id="{5CB8C996-D7F1-4B6B-BD3B-9EAE22EC02B5}"/>
              </a:ext>
            </a:extLst>
          </p:cNvPr>
          <p:cNvGraphicFramePr>
            <a:graphicFrameLocks noGrp="1"/>
          </p:cNvGraphicFramePr>
          <p:nvPr/>
        </p:nvGraphicFramePr>
        <p:xfrm>
          <a:off x="1028115" y="1125289"/>
          <a:ext cx="7598433" cy="3445714"/>
        </p:xfrm>
        <a:graphic>
          <a:graphicData uri="http://schemas.openxmlformats.org/drawingml/2006/table">
            <a:tbl>
              <a:tblPr firstRow="1" firstCol="1" bandRow="1">
                <a:tableStyleId>{7DF18680-E054-41AD-8BC1-D1AEF772440D}</a:tableStyleId>
              </a:tblPr>
              <a:tblGrid>
                <a:gridCol w="1984443">
                  <a:extLst>
                    <a:ext uri="{9D8B030D-6E8A-4147-A177-3AD203B41FA5}">
                      <a16:colId xmlns:a16="http://schemas.microsoft.com/office/drawing/2014/main" val="830290376"/>
                    </a:ext>
                  </a:extLst>
                </a:gridCol>
                <a:gridCol w="2799907">
                  <a:extLst>
                    <a:ext uri="{9D8B030D-6E8A-4147-A177-3AD203B41FA5}">
                      <a16:colId xmlns:a16="http://schemas.microsoft.com/office/drawing/2014/main" val="2514941696"/>
                    </a:ext>
                  </a:extLst>
                </a:gridCol>
                <a:gridCol w="2814083">
                  <a:extLst>
                    <a:ext uri="{9D8B030D-6E8A-4147-A177-3AD203B41FA5}">
                      <a16:colId xmlns:a16="http://schemas.microsoft.com/office/drawing/2014/main" val="2561582883"/>
                    </a:ext>
                  </a:extLst>
                </a:gridCol>
              </a:tblGrid>
              <a:tr h="301707">
                <a:tc>
                  <a:txBody>
                    <a:bodyPr/>
                    <a:lstStyle/>
                    <a:p>
                      <a:pPr algn="just">
                        <a:lnSpc>
                          <a:spcPct val="150000"/>
                        </a:lnSpc>
                        <a:spcAft>
                          <a:spcPts val="800"/>
                        </a:spcAft>
                      </a:pPr>
                      <a:r>
                        <a:rPr lang="en-US" sz="1300">
                          <a:solidFill>
                            <a:schemeClr val="tx1">
                              <a:lumMod val="75000"/>
                            </a:schemeClr>
                          </a:solidFill>
                          <a:effectLst/>
                          <a:latin typeface="Nunito" pitchFamily="2" charset="0"/>
                        </a:rPr>
                        <a:t> </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just">
                        <a:lnSpc>
                          <a:spcPct val="150000"/>
                        </a:lnSpc>
                        <a:spcAft>
                          <a:spcPts val="800"/>
                        </a:spcAft>
                      </a:pPr>
                      <a:r>
                        <a:rPr lang="en-US" sz="1300" b="1">
                          <a:solidFill>
                            <a:schemeClr val="bg1"/>
                          </a:solidFill>
                          <a:effectLst>
                            <a:outerShdw blurRad="38100" dist="38100" dir="2700000" algn="tl">
                              <a:srgbClr val="000000">
                                <a:alpha val="43137"/>
                              </a:srgbClr>
                            </a:outerShdw>
                          </a:effectLst>
                          <a:latin typeface="Nunito" pitchFamily="2" charset="0"/>
                        </a:rPr>
                        <a:t>Product-Centric</a:t>
                      </a:r>
                      <a:endParaRPr lang="en-US" sz="1300" b="1">
                        <a:solidFill>
                          <a:schemeClr val="bg1"/>
                        </a:solidFill>
                        <a:effectLst>
                          <a:outerShdw blurRad="38100" dist="38100" dir="2700000" algn="tl">
                            <a:srgbClr val="000000">
                              <a:alpha val="43137"/>
                            </a:srgbClr>
                          </a:outerShdw>
                        </a:effectLst>
                        <a:latin typeface="Nunito" pitchFamily="2" charset="0"/>
                        <a:ea typeface="Calibri" panose="020F0502020204030204" pitchFamily="34" charset="0"/>
                      </a:endParaRPr>
                    </a:p>
                  </a:txBody>
                  <a:tcPr marL="62473" marR="62473" marT="0" marB="0"/>
                </a:tc>
                <a:tc>
                  <a:txBody>
                    <a:bodyPr/>
                    <a:lstStyle/>
                    <a:p>
                      <a:pPr algn="just">
                        <a:lnSpc>
                          <a:spcPct val="150000"/>
                        </a:lnSpc>
                        <a:spcAft>
                          <a:spcPts val="800"/>
                        </a:spcAft>
                      </a:pPr>
                      <a:r>
                        <a:rPr lang="en-US" sz="1300" b="1">
                          <a:solidFill>
                            <a:schemeClr val="bg1"/>
                          </a:solidFill>
                          <a:effectLst>
                            <a:outerShdw blurRad="38100" dist="38100" dir="2700000" algn="tl">
                              <a:srgbClr val="000000">
                                <a:alpha val="43137"/>
                              </a:srgbClr>
                            </a:outerShdw>
                          </a:effectLst>
                          <a:latin typeface="Nunito" pitchFamily="2" charset="0"/>
                        </a:rPr>
                        <a:t>Customer-Centric</a:t>
                      </a:r>
                      <a:endParaRPr lang="en-US" sz="1300" b="1">
                        <a:solidFill>
                          <a:schemeClr val="bg1"/>
                        </a:solidFill>
                        <a:effectLst>
                          <a:outerShdw blurRad="38100" dist="38100" dir="2700000" algn="tl">
                            <a:srgbClr val="000000">
                              <a:alpha val="43137"/>
                            </a:srgbClr>
                          </a:outerShdw>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4082741307"/>
                  </a:ext>
                </a:extLst>
              </a:tr>
              <a:tr h="471426">
                <a:tc>
                  <a:txBody>
                    <a:bodyPr/>
                    <a:lstStyle/>
                    <a:p>
                      <a:pPr algn="l">
                        <a:lnSpc>
                          <a:spcPct val="150000"/>
                        </a:lnSpc>
                        <a:spcAft>
                          <a:spcPts val="800"/>
                        </a:spcAft>
                      </a:pPr>
                      <a:r>
                        <a:rPr lang="en-US" sz="1300">
                          <a:solidFill>
                            <a:schemeClr val="bg1"/>
                          </a:solidFill>
                          <a:effectLst/>
                          <a:latin typeface="Nunito" pitchFamily="2" charset="0"/>
                        </a:rPr>
                        <a:t>STRATETY</a:t>
                      </a:r>
                      <a:endParaRPr lang="en-US" sz="1300">
                        <a:solidFill>
                          <a:schemeClr val="bg1"/>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Create the best product</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Create best solution for the customer</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3607060632"/>
                  </a:ext>
                </a:extLst>
              </a:tr>
              <a:tr h="712958">
                <a:tc>
                  <a:txBody>
                    <a:bodyPr/>
                    <a:lstStyle/>
                    <a:p>
                      <a:pPr algn="l">
                        <a:lnSpc>
                          <a:spcPct val="150000"/>
                        </a:lnSpc>
                        <a:spcAft>
                          <a:spcPts val="800"/>
                        </a:spcAft>
                      </a:pPr>
                      <a:r>
                        <a:rPr lang="en-US" sz="1300">
                          <a:solidFill>
                            <a:schemeClr val="bg1"/>
                          </a:solidFill>
                          <a:effectLst/>
                          <a:latin typeface="Nunito" pitchFamily="2" charset="0"/>
                        </a:rPr>
                        <a:t>PEOPLE/CULTURE</a:t>
                      </a:r>
                      <a:endParaRPr lang="en-US" sz="1300">
                        <a:solidFill>
                          <a:schemeClr val="bg1"/>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New product culture – looking for new products to develop</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Customer culture – searching for the needs to fill</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738461308"/>
                  </a:ext>
                </a:extLst>
              </a:tr>
              <a:tr h="722264">
                <a:tc>
                  <a:txBody>
                    <a:bodyPr/>
                    <a:lstStyle/>
                    <a:p>
                      <a:pPr algn="l">
                        <a:lnSpc>
                          <a:spcPct val="150000"/>
                        </a:lnSpc>
                        <a:spcAft>
                          <a:spcPts val="800"/>
                        </a:spcAft>
                      </a:pPr>
                      <a:r>
                        <a:rPr lang="en-US" sz="1300">
                          <a:solidFill>
                            <a:schemeClr val="bg1"/>
                          </a:solidFill>
                          <a:effectLst/>
                          <a:latin typeface="Nunito" pitchFamily="2" charset="0"/>
                        </a:rPr>
                        <a:t>PROCESSES</a:t>
                      </a:r>
                      <a:endParaRPr lang="en-US" sz="1300">
                        <a:solidFill>
                          <a:schemeClr val="bg1"/>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New product development</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New solution development, customer experience management</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1498623927"/>
                  </a:ext>
                </a:extLst>
              </a:tr>
              <a:tr h="471426">
                <a:tc>
                  <a:txBody>
                    <a:bodyPr/>
                    <a:lstStyle/>
                    <a:p>
                      <a:pPr algn="l">
                        <a:lnSpc>
                          <a:spcPct val="150000"/>
                        </a:lnSpc>
                        <a:spcAft>
                          <a:spcPts val="800"/>
                        </a:spcAft>
                      </a:pPr>
                      <a:r>
                        <a:rPr lang="en-US" sz="1300">
                          <a:solidFill>
                            <a:schemeClr val="bg1"/>
                          </a:solidFill>
                          <a:effectLst/>
                          <a:latin typeface="Nunito" pitchFamily="2" charset="0"/>
                        </a:rPr>
                        <a:t>REWARDS/METRICS</a:t>
                      </a:r>
                      <a:endParaRPr lang="en-US" sz="1300">
                        <a:solidFill>
                          <a:schemeClr val="bg1"/>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Rewards new product development</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Rewards people with deep insight into customers</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2039771719"/>
                  </a:ext>
                </a:extLst>
              </a:tr>
              <a:tr h="0">
                <a:tc>
                  <a:txBody>
                    <a:bodyPr/>
                    <a:lstStyle/>
                    <a:p>
                      <a:pPr algn="l">
                        <a:lnSpc>
                          <a:spcPct val="150000"/>
                        </a:lnSpc>
                        <a:spcAft>
                          <a:spcPts val="800"/>
                        </a:spcAft>
                      </a:pPr>
                      <a:r>
                        <a:rPr lang="en-US" sz="1300">
                          <a:solidFill>
                            <a:schemeClr val="bg1"/>
                          </a:solidFill>
                          <a:effectLst/>
                          <a:latin typeface="Nunito" pitchFamily="2" charset="0"/>
                        </a:rPr>
                        <a:t>ORGANISATIONAL STRUCTURE</a:t>
                      </a:r>
                      <a:endParaRPr lang="en-US" sz="1300">
                        <a:solidFill>
                          <a:schemeClr val="bg1"/>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Product divisions with P&amp;L</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tc>
                  <a:txBody>
                    <a:bodyPr/>
                    <a:lstStyle/>
                    <a:p>
                      <a:pPr algn="l">
                        <a:lnSpc>
                          <a:spcPct val="150000"/>
                        </a:lnSpc>
                        <a:spcAft>
                          <a:spcPts val="800"/>
                        </a:spcAft>
                      </a:pPr>
                      <a:r>
                        <a:rPr lang="en-US" sz="1300">
                          <a:solidFill>
                            <a:schemeClr val="tx1">
                              <a:lumMod val="75000"/>
                            </a:schemeClr>
                          </a:solidFill>
                          <a:effectLst/>
                          <a:latin typeface="Nunito" pitchFamily="2" charset="0"/>
                        </a:rPr>
                        <a:t>Customer segment with P&amp;L</a:t>
                      </a:r>
                      <a:endParaRPr lang="en-US" sz="1300">
                        <a:solidFill>
                          <a:schemeClr val="tx1">
                            <a:lumMod val="75000"/>
                          </a:schemeClr>
                        </a:solidFill>
                        <a:effectLst/>
                        <a:latin typeface="Nunito" pitchFamily="2" charset="0"/>
                        <a:ea typeface="Calibri" panose="020F0502020204030204" pitchFamily="34" charset="0"/>
                      </a:endParaRPr>
                    </a:p>
                  </a:txBody>
                  <a:tcPr marL="62473" marR="62473" marT="0" marB="0"/>
                </a:tc>
                <a:extLst>
                  <a:ext uri="{0D108BD9-81ED-4DB2-BD59-A6C34878D82A}">
                    <a16:rowId xmlns:a16="http://schemas.microsoft.com/office/drawing/2014/main" val="551630395"/>
                  </a:ext>
                </a:extLst>
              </a:tr>
            </a:tbl>
          </a:graphicData>
        </a:graphic>
      </p:graphicFrame>
      <p:grpSp>
        <p:nvGrpSpPr>
          <p:cNvPr id="1336" name="Google Shape;1336;p54"/>
          <p:cNvGrpSpPr/>
          <p:nvPr/>
        </p:nvGrpSpPr>
        <p:grpSpPr>
          <a:xfrm rot="1266688" flipH="1">
            <a:off x="6571199" y="383237"/>
            <a:ext cx="2943357" cy="825064"/>
            <a:chOff x="2803476" y="74617"/>
            <a:chExt cx="3649392" cy="984386"/>
          </a:xfrm>
        </p:grpSpPr>
        <p:sp>
          <p:nvSpPr>
            <p:cNvPr id="1337" name="Google Shape;1337;p54"/>
            <p:cNvSpPr/>
            <p:nvPr/>
          </p:nvSpPr>
          <p:spPr>
            <a:xfrm>
              <a:off x="2835857" y="91232"/>
              <a:ext cx="3594239" cy="930809"/>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2803476" y="74617"/>
              <a:ext cx="3649392" cy="984386"/>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schemeClr>
            </a:gs>
            <a:gs pos="74000">
              <a:schemeClr val="bg1">
                <a:lumMod val="25000"/>
              </a:schemeClr>
            </a:gs>
            <a:gs pos="83000">
              <a:schemeClr val="bg1">
                <a:lumMod val="25000"/>
              </a:schemeClr>
            </a:gs>
            <a:gs pos="100000">
              <a:schemeClr val="accent1">
                <a:lumMod val="30000"/>
                <a:lumOff val="70000"/>
              </a:schemeClr>
            </a:gs>
          </a:gsLst>
          <a:lin ang="5400000" scaled="1"/>
        </a:gradFill>
        <a:effectLst/>
      </p:bgPr>
    </p:bg>
    <p:spTree>
      <p:nvGrpSpPr>
        <p:cNvPr id="1" name="Shape 660"/>
        <p:cNvGrpSpPr/>
        <p:nvPr/>
      </p:nvGrpSpPr>
      <p:grpSpPr>
        <a:xfrm>
          <a:off x="0" y="0"/>
          <a:ext cx="0" cy="0"/>
          <a:chOff x="0" y="0"/>
          <a:chExt cx="0" cy="0"/>
        </a:xfrm>
      </p:grpSpPr>
      <p:sp>
        <p:nvSpPr>
          <p:cNvPr id="661" name="Google Shape;661;p41"/>
          <p:cNvSpPr txBox="1">
            <a:spLocks noGrp="1"/>
          </p:cNvSpPr>
          <p:nvPr>
            <p:ph type="body" idx="1"/>
          </p:nvPr>
        </p:nvSpPr>
        <p:spPr>
          <a:xfrm>
            <a:off x="402973" y="3701842"/>
            <a:ext cx="8599259" cy="56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a:solidFill>
                  <a:schemeClr val="lt1"/>
                </a:solidFill>
              </a:rPr>
              <a:t>How to build Customer-centric Ecommerce</a:t>
            </a:r>
            <a:endParaRPr sz="4000" b="1">
              <a:solidFill>
                <a:schemeClr val="lt1"/>
              </a:solidFill>
            </a:endParaRPr>
          </a:p>
        </p:txBody>
      </p:sp>
      <p:pic>
        <p:nvPicPr>
          <p:cNvPr id="3" name="Picture 2">
            <a:extLst>
              <a:ext uri="{FF2B5EF4-FFF2-40B4-BE49-F238E27FC236}">
                <a16:creationId xmlns:a16="http://schemas.microsoft.com/office/drawing/2014/main" id="{87DD1D6F-9015-4467-80C8-D7BE37B39E24}"/>
              </a:ext>
            </a:extLst>
          </p:cNvPr>
          <p:cNvPicPr>
            <a:picLocks noChangeAspect="1"/>
          </p:cNvPicPr>
          <p:nvPr/>
        </p:nvPicPr>
        <p:blipFill>
          <a:blip r:embed="rId3">
            <a:clrChange>
              <a:clrFrom>
                <a:srgbClr val="82C5F8"/>
              </a:clrFrom>
              <a:clrTo>
                <a:srgbClr val="82C5F8">
                  <a:alpha val="0"/>
                </a:srgbClr>
              </a:clrTo>
            </a:clrChange>
          </a:blip>
          <a:stretch>
            <a:fillRect/>
          </a:stretch>
        </p:blipFill>
        <p:spPr>
          <a:xfrm>
            <a:off x="486439" y="-1084522"/>
            <a:ext cx="8171121" cy="61283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2;p59">
            <a:extLst>
              <a:ext uri="{FF2B5EF4-FFF2-40B4-BE49-F238E27FC236}">
                <a16:creationId xmlns:a16="http://schemas.microsoft.com/office/drawing/2014/main" id="{1B2CC89B-6EC0-4D68-B2A8-903C9108788B}"/>
              </a:ext>
            </a:extLst>
          </p:cNvPr>
          <p:cNvSpPr txBox="1">
            <a:spLocks/>
          </p:cNvSpPr>
          <p:nvPr/>
        </p:nvSpPr>
        <p:spPr>
          <a:xfrm>
            <a:off x="311650" y="1792066"/>
            <a:ext cx="4534399" cy="2506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Understand your Ideal Customer Profile (ICP)</a:t>
            </a:r>
          </a:p>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Find the Jobs To Be Done for your store/products</a:t>
            </a:r>
          </a:p>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Qualitative Research</a:t>
            </a:r>
          </a:p>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Measure and monitor Net Promoter Score (NPS)</a:t>
            </a:r>
          </a:p>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Map the customer journey</a:t>
            </a:r>
          </a:p>
          <a:p>
            <a:pPr marL="457200" indent="-317500">
              <a:spcBef>
                <a:spcPts val="1000"/>
              </a:spcBef>
              <a:buClr>
                <a:schemeClr val="dk1"/>
              </a:buClr>
              <a:buSzPts val="1400"/>
              <a:buFont typeface="Nunito"/>
              <a:buChar char="●"/>
            </a:pPr>
            <a:r>
              <a:rPr lang="en-US" dirty="0">
                <a:solidFill>
                  <a:schemeClr val="dk1"/>
                </a:solidFill>
                <a:latin typeface="Nunito"/>
                <a:ea typeface="Nunito"/>
                <a:cs typeface="Nunito"/>
                <a:sym typeface="Nunito"/>
              </a:rPr>
              <a:t>Improve customer acquisition</a:t>
            </a:r>
          </a:p>
        </p:txBody>
      </p:sp>
      <p:sp>
        <p:nvSpPr>
          <p:cNvPr id="5" name="Google Shape;1623;p59">
            <a:extLst>
              <a:ext uri="{FF2B5EF4-FFF2-40B4-BE49-F238E27FC236}">
                <a16:creationId xmlns:a16="http://schemas.microsoft.com/office/drawing/2014/main" id="{2732F5D5-3EEF-4B43-AB19-FEFCCF1E159E}"/>
              </a:ext>
            </a:extLst>
          </p:cNvPr>
          <p:cNvSpPr txBox="1">
            <a:spLocks/>
          </p:cNvSpPr>
          <p:nvPr/>
        </p:nvSpPr>
        <p:spPr>
          <a:xfrm>
            <a:off x="4719110" y="1792066"/>
            <a:ext cx="3853701" cy="2506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Clr>
                <a:schemeClr val="dk1"/>
              </a:buClr>
              <a:buSzPts val="1400"/>
              <a:buFont typeface="Nunito"/>
              <a:buChar char="●"/>
            </a:pPr>
            <a:r>
              <a:rPr lang="en-US">
                <a:solidFill>
                  <a:schemeClr val="dk1"/>
                </a:solidFill>
                <a:latin typeface="Nunito"/>
                <a:ea typeface="Nunito"/>
                <a:cs typeface="Nunito"/>
                <a:sym typeface="Nunito"/>
              </a:rPr>
              <a:t>Enhance your email marketing efforts</a:t>
            </a:r>
          </a:p>
          <a:p>
            <a:pPr marL="457200" indent="-317500">
              <a:spcBef>
                <a:spcPts val="1000"/>
              </a:spcBef>
              <a:buClr>
                <a:schemeClr val="dk1"/>
              </a:buClr>
              <a:buSzPts val="1400"/>
              <a:buFont typeface="Nunito"/>
              <a:buChar char="●"/>
            </a:pPr>
            <a:r>
              <a:rPr lang="en-US">
                <a:solidFill>
                  <a:schemeClr val="dk1"/>
                </a:solidFill>
                <a:latin typeface="Nunito"/>
                <a:ea typeface="Nunito"/>
                <a:cs typeface="Nunito"/>
                <a:sym typeface="Nunito"/>
              </a:rPr>
              <a:t>Personalize the customer experience on your website</a:t>
            </a:r>
          </a:p>
          <a:p>
            <a:pPr marL="457200" indent="-317500">
              <a:spcBef>
                <a:spcPts val="1000"/>
              </a:spcBef>
              <a:buClr>
                <a:schemeClr val="dk1"/>
              </a:buClr>
              <a:buSzPts val="1400"/>
              <a:buFont typeface="Nunito"/>
              <a:buChar char="●"/>
            </a:pPr>
            <a:r>
              <a:rPr lang="en-US">
                <a:solidFill>
                  <a:schemeClr val="dk1"/>
                </a:solidFill>
                <a:latin typeface="Nunito"/>
                <a:ea typeface="Nunito"/>
                <a:cs typeface="Nunito"/>
                <a:sym typeface="Nunito"/>
              </a:rPr>
              <a:t>Design customer loyalty programs</a:t>
            </a:r>
          </a:p>
          <a:p>
            <a:pPr marL="457200" indent="-317500">
              <a:spcBef>
                <a:spcPts val="1000"/>
              </a:spcBef>
              <a:buClr>
                <a:schemeClr val="dk1"/>
              </a:buClr>
              <a:buSzPts val="1400"/>
              <a:buFont typeface="Nunito"/>
              <a:buChar char="●"/>
            </a:pPr>
            <a:r>
              <a:rPr lang="en-US">
                <a:solidFill>
                  <a:schemeClr val="dk1"/>
                </a:solidFill>
                <a:latin typeface="Nunito"/>
                <a:ea typeface="Nunito"/>
                <a:cs typeface="Nunito"/>
                <a:sym typeface="Nunito"/>
              </a:rPr>
              <a:t>Treat your best customers better</a:t>
            </a:r>
          </a:p>
          <a:p>
            <a:pPr marL="457200" indent="-317500">
              <a:spcBef>
                <a:spcPts val="1000"/>
              </a:spcBef>
              <a:buClr>
                <a:schemeClr val="dk1"/>
              </a:buClr>
              <a:buSzPts val="1400"/>
              <a:buFont typeface="Nunito"/>
              <a:buChar char="●"/>
            </a:pPr>
            <a:r>
              <a:rPr lang="en-US">
                <a:solidFill>
                  <a:schemeClr val="dk1"/>
                </a:solidFill>
                <a:latin typeface="Nunito"/>
                <a:ea typeface="Nunito"/>
                <a:cs typeface="Nunito"/>
                <a:sym typeface="Nunito"/>
              </a:rPr>
              <a:t>Perform Cohort A/B testing</a:t>
            </a:r>
          </a:p>
        </p:txBody>
      </p:sp>
      <p:grpSp>
        <p:nvGrpSpPr>
          <p:cNvPr id="9" name="Google Shape;1627;p59">
            <a:extLst>
              <a:ext uri="{FF2B5EF4-FFF2-40B4-BE49-F238E27FC236}">
                <a16:creationId xmlns:a16="http://schemas.microsoft.com/office/drawing/2014/main" id="{B9AD5C7B-611B-41D8-BC2A-AFF3FFD003E0}"/>
              </a:ext>
            </a:extLst>
          </p:cNvPr>
          <p:cNvGrpSpPr/>
          <p:nvPr/>
        </p:nvGrpSpPr>
        <p:grpSpPr>
          <a:xfrm>
            <a:off x="244202" y="61975"/>
            <a:ext cx="8668083" cy="4896073"/>
            <a:chOff x="457199" y="420842"/>
            <a:chExt cx="8320294" cy="4384805"/>
          </a:xfrm>
        </p:grpSpPr>
        <p:sp>
          <p:nvSpPr>
            <p:cNvPr id="10" name="Google Shape;1628;p59">
              <a:extLst>
                <a:ext uri="{FF2B5EF4-FFF2-40B4-BE49-F238E27FC236}">
                  <a16:creationId xmlns:a16="http://schemas.microsoft.com/office/drawing/2014/main" id="{6C64FD5B-859C-4F52-8BCB-559953F849AA}"/>
                </a:ext>
              </a:extLst>
            </p:cNvPr>
            <p:cNvSpPr/>
            <p:nvPr/>
          </p:nvSpPr>
          <p:spPr>
            <a:xfrm>
              <a:off x="457199" y="420842"/>
              <a:ext cx="8320294" cy="4384805"/>
            </a:xfrm>
            <a:custGeom>
              <a:avLst/>
              <a:gdLst/>
              <a:ahLst/>
              <a:cxnLst/>
              <a:rect l="l" t="t" r="r" b="b"/>
              <a:pathLst>
                <a:path w="18906" h="12931" extrusionOk="0">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629;p59">
              <a:extLst>
                <a:ext uri="{FF2B5EF4-FFF2-40B4-BE49-F238E27FC236}">
                  <a16:creationId xmlns:a16="http://schemas.microsoft.com/office/drawing/2014/main" id="{AF21EA30-CCBD-4A08-92E2-D3A9AF535DB3}"/>
                </a:ext>
              </a:extLst>
            </p:cNvPr>
            <p:cNvGrpSpPr/>
            <p:nvPr/>
          </p:nvGrpSpPr>
          <p:grpSpPr>
            <a:xfrm rot="-393">
              <a:off x="8451781" y="1455324"/>
              <a:ext cx="91501" cy="2296748"/>
              <a:chOff x="3382729" y="936491"/>
              <a:chExt cx="26147" cy="611944"/>
            </a:xfrm>
          </p:grpSpPr>
          <p:sp>
            <p:nvSpPr>
              <p:cNvPr id="18" name="Google Shape;1630;p59">
                <a:extLst>
                  <a:ext uri="{FF2B5EF4-FFF2-40B4-BE49-F238E27FC236}">
                    <a16:creationId xmlns:a16="http://schemas.microsoft.com/office/drawing/2014/main" id="{B56105F0-58DE-419E-9F20-9010407BB81F}"/>
                  </a:ext>
                </a:extLst>
              </p:cNvPr>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31;p59">
                <a:extLst>
                  <a:ext uri="{FF2B5EF4-FFF2-40B4-BE49-F238E27FC236}">
                    <a16:creationId xmlns:a16="http://schemas.microsoft.com/office/drawing/2014/main" id="{A77C50DC-4D42-444E-BA49-B625B76D78D1}"/>
                  </a:ext>
                </a:extLst>
              </p:cNvPr>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32;p59">
                <a:extLst>
                  <a:ext uri="{FF2B5EF4-FFF2-40B4-BE49-F238E27FC236}">
                    <a16:creationId xmlns:a16="http://schemas.microsoft.com/office/drawing/2014/main" id="{ACDC07C1-49BE-4CFC-9F20-30440C74BBC7}"/>
                  </a:ext>
                </a:extLst>
              </p:cNvPr>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33;p59">
                <a:extLst>
                  <a:ext uri="{FF2B5EF4-FFF2-40B4-BE49-F238E27FC236}">
                    <a16:creationId xmlns:a16="http://schemas.microsoft.com/office/drawing/2014/main" id="{C89F9B2E-DED2-4424-B9B9-4D590F9E27C1}"/>
                  </a:ext>
                </a:extLst>
              </p:cNvPr>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34;p59">
                <a:extLst>
                  <a:ext uri="{FF2B5EF4-FFF2-40B4-BE49-F238E27FC236}">
                    <a16:creationId xmlns:a16="http://schemas.microsoft.com/office/drawing/2014/main" id="{E209D5C7-4C82-414E-A368-9F73C6974A98}"/>
                  </a:ext>
                </a:extLst>
              </p:cNvPr>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635;p59">
              <a:extLst>
                <a:ext uri="{FF2B5EF4-FFF2-40B4-BE49-F238E27FC236}">
                  <a16:creationId xmlns:a16="http://schemas.microsoft.com/office/drawing/2014/main" id="{8DA84959-AB72-4D88-BA59-523FED85B875}"/>
                </a:ext>
              </a:extLst>
            </p:cNvPr>
            <p:cNvGrpSpPr/>
            <p:nvPr/>
          </p:nvGrpSpPr>
          <p:grpSpPr>
            <a:xfrm rot="5399656">
              <a:off x="3238709" y="2471928"/>
              <a:ext cx="78276" cy="4207236"/>
              <a:chOff x="3382729" y="936491"/>
              <a:chExt cx="26147" cy="611944"/>
            </a:xfrm>
          </p:grpSpPr>
          <p:sp>
            <p:nvSpPr>
              <p:cNvPr id="13" name="Google Shape;1636;p59">
                <a:extLst>
                  <a:ext uri="{FF2B5EF4-FFF2-40B4-BE49-F238E27FC236}">
                    <a16:creationId xmlns:a16="http://schemas.microsoft.com/office/drawing/2014/main" id="{4681CA11-106C-479F-8545-AEE3FE5DB4C9}"/>
                  </a:ext>
                </a:extLst>
              </p:cNvPr>
              <p:cNvSpPr/>
              <p:nvPr/>
            </p:nvSpPr>
            <p:spPr>
              <a:xfrm>
                <a:off x="3385253" y="1073693"/>
                <a:ext cx="11595" cy="21809"/>
              </a:xfrm>
              <a:custGeom>
                <a:avLst/>
                <a:gdLst/>
                <a:ahLst/>
                <a:cxnLst/>
                <a:rect l="l" t="t" r="r" b="b"/>
                <a:pathLst>
                  <a:path w="294" h="553" extrusionOk="0">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37;p59">
                <a:extLst>
                  <a:ext uri="{FF2B5EF4-FFF2-40B4-BE49-F238E27FC236}">
                    <a16:creationId xmlns:a16="http://schemas.microsoft.com/office/drawing/2014/main" id="{5ED03569-9867-476B-A527-E5FA200499B3}"/>
                  </a:ext>
                </a:extLst>
              </p:cNvPr>
              <p:cNvSpPr/>
              <p:nvPr/>
            </p:nvSpPr>
            <p:spPr>
              <a:xfrm>
                <a:off x="3382729" y="936491"/>
                <a:ext cx="12107" cy="122177"/>
              </a:xfrm>
              <a:custGeom>
                <a:avLst/>
                <a:gdLst/>
                <a:ahLst/>
                <a:cxnLst/>
                <a:rect l="l" t="t" r="r" b="b"/>
                <a:pathLst>
                  <a:path w="307" h="3098" extrusionOk="0">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38;p59">
                <a:extLst>
                  <a:ext uri="{FF2B5EF4-FFF2-40B4-BE49-F238E27FC236}">
                    <a16:creationId xmlns:a16="http://schemas.microsoft.com/office/drawing/2014/main" id="{FAC8CAAF-9F5C-4744-9E66-00E4DB94A5CD}"/>
                  </a:ext>
                </a:extLst>
              </p:cNvPr>
              <p:cNvSpPr/>
              <p:nvPr/>
            </p:nvSpPr>
            <p:spPr>
              <a:xfrm>
                <a:off x="3394796" y="1426417"/>
                <a:ext cx="12068" cy="94256"/>
              </a:xfrm>
              <a:custGeom>
                <a:avLst/>
                <a:gdLst/>
                <a:ahLst/>
                <a:cxnLst/>
                <a:rect l="l" t="t" r="r" b="b"/>
                <a:pathLst>
                  <a:path w="306" h="2390" extrusionOk="0">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39;p59">
                <a:extLst>
                  <a:ext uri="{FF2B5EF4-FFF2-40B4-BE49-F238E27FC236}">
                    <a16:creationId xmlns:a16="http://schemas.microsoft.com/office/drawing/2014/main" id="{BC9AFCFF-F837-4D01-B8EF-3C6C35023F09}"/>
                  </a:ext>
                </a:extLst>
              </p:cNvPr>
              <p:cNvSpPr/>
              <p:nvPr/>
            </p:nvSpPr>
            <p:spPr>
              <a:xfrm>
                <a:off x="3397281" y="1534869"/>
                <a:ext cx="11595" cy="13567"/>
              </a:xfrm>
              <a:custGeom>
                <a:avLst/>
                <a:gdLst/>
                <a:ahLst/>
                <a:cxnLst/>
                <a:rect l="l" t="t" r="r" b="b"/>
                <a:pathLst>
                  <a:path w="294" h="344" extrusionOk="0">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40;p59">
                <a:extLst>
                  <a:ext uri="{FF2B5EF4-FFF2-40B4-BE49-F238E27FC236}">
                    <a16:creationId xmlns:a16="http://schemas.microsoft.com/office/drawing/2014/main" id="{C02F5F4B-4938-4141-92E2-1DB07837D8B4}"/>
                  </a:ext>
                </a:extLst>
              </p:cNvPr>
              <p:cNvSpPr/>
              <p:nvPr/>
            </p:nvSpPr>
            <p:spPr>
              <a:xfrm>
                <a:off x="3387264" y="1107845"/>
                <a:ext cx="14592" cy="305365"/>
              </a:xfrm>
              <a:custGeom>
                <a:avLst/>
                <a:gdLst/>
                <a:ahLst/>
                <a:cxnLst/>
                <a:rect l="l" t="t" r="r" b="b"/>
                <a:pathLst>
                  <a:path w="370" h="7743" extrusionOk="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1641;p59">
            <a:extLst>
              <a:ext uri="{FF2B5EF4-FFF2-40B4-BE49-F238E27FC236}">
                <a16:creationId xmlns:a16="http://schemas.microsoft.com/office/drawing/2014/main" id="{C1331CFE-CBBA-41B3-A260-7D807C6ED9E7}"/>
              </a:ext>
            </a:extLst>
          </p:cNvPr>
          <p:cNvGrpSpPr/>
          <p:nvPr/>
        </p:nvGrpSpPr>
        <p:grpSpPr>
          <a:xfrm rot="-710619" flipH="1">
            <a:off x="6187248" y="4326622"/>
            <a:ext cx="3399219" cy="916905"/>
            <a:chOff x="5228874" y="132800"/>
            <a:chExt cx="3104856" cy="837504"/>
          </a:xfrm>
        </p:grpSpPr>
        <p:sp>
          <p:nvSpPr>
            <p:cNvPr id="24" name="Google Shape;1642;p59">
              <a:extLst>
                <a:ext uri="{FF2B5EF4-FFF2-40B4-BE49-F238E27FC236}">
                  <a16:creationId xmlns:a16="http://schemas.microsoft.com/office/drawing/2014/main" id="{4FE15303-A26D-4E4E-9455-39CBE3AB8722}"/>
                </a:ext>
              </a:extLst>
            </p:cNvPr>
            <p:cNvSpPr/>
            <p:nvPr/>
          </p:nvSpPr>
          <p:spPr>
            <a:xfrm>
              <a:off x="5305375" y="132800"/>
              <a:ext cx="3028356" cy="837500"/>
            </a:xfrm>
            <a:custGeom>
              <a:avLst/>
              <a:gdLst/>
              <a:ahLst/>
              <a:cxnLst/>
              <a:rect l="l" t="t" r="r" b="b"/>
              <a:pathLst>
                <a:path w="10101" h="2745" extrusionOk="0">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43;p59">
              <a:extLst>
                <a:ext uri="{FF2B5EF4-FFF2-40B4-BE49-F238E27FC236}">
                  <a16:creationId xmlns:a16="http://schemas.microsoft.com/office/drawing/2014/main" id="{07FA563E-670C-49B4-BF6D-4304F294D1FD}"/>
                </a:ext>
              </a:extLst>
            </p:cNvPr>
            <p:cNvSpPr/>
            <p:nvPr/>
          </p:nvSpPr>
          <p:spPr>
            <a:xfrm>
              <a:off x="5228874" y="132810"/>
              <a:ext cx="3104850" cy="837494"/>
            </a:xfrm>
            <a:custGeom>
              <a:avLst/>
              <a:gdLst/>
              <a:ahLst/>
              <a:cxnLst/>
              <a:rect l="l" t="t" r="r" b="b"/>
              <a:pathLst>
                <a:path w="10256" h="2903" extrusionOk="0">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a:extLst>
              <a:ext uri="{FF2B5EF4-FFF2-40B4-BE49-F238E27FC236}">
                <a16:creationId xmlns:a16="http://schemas.microsoft.com/office/drawing/2014/main" id="{88E21E71-AB93-4B4B-BC60-8AD8A181F262}"/>
              </a:ext>
            </a:extLst>
          </p:cNvPr>
          <p:cNvPicPr>
            <a:picLocks noChangeAspect="1"/>
          </p:cNvPicPr>
          <p:nvPr/>
        </p:nvPicPr>
        <p:blipFill>
          <a:blip r:embed="rId2">
            <a:clrChange>
              <a:clrFrom>
                <a:srgbClr val="82C5F8"/>
              </a:clrFrom>
              <a:clrTo>
                <a:srgbClr val="82C5F8">
                  <a:alpha val="0"/>
                </a:srgbClr>
              </a:clrTo>
            </a:clrChange>
          </a:blip>
          <a:stretch>
            <a:fillRect/>
          </a:stretch>
        </p:blipFill>
        <p:spPr>
          <a:xfrm flipH="1">
            <a:off x="2183250" y="-682734"/>
            <a:ext cx="4631889" cy="3473917"/>
          </a:xfrm>
          <a:prstGeom prst="rect">
            <a:avLst/>
          </a:prstGeom>
        </p:spPr>
      </p:pic>
    </p:spTree>
    <p:extLst>
      <p:ext uri="{BB962C8B-B14F-4D97-AF65-F5344CB8AC3E}">
        <p14:creationId xmlns:p14="http://schemas.microsoft.com/office/powerpoint/2010/main" val="40850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fade">
                                      <p:cBhvr>
                                        <p:cTn id="49" dur="1000"/>
                                        <p:tgtEl>
                                          <p:spTgt spid="5">
                                            <p:txEl>
                                              <p:pRg st="0" end="0"/>
                                            </p:txEl>
                                          </p:spTgt>
                                        </p:tgtEl>
                                      </p:cBhvr>
                                    </p:animEffect>
                                    <p:anim calcmode="lin" valueType="num">
                                      <p:cBhvr>
                                        <p:cTn id="5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Effect transition="in" filter="fade">
                                      <p:cBhvr>
                                        <p:cTn id="56" dur="1000"/>
                                        <p:tgtEl>
                                          <p:spTgt spid="5">
                                            <p:txEl>
                                              <p:pRg st="1" end="1"/>
                                            </p:txEl>
                                          </p:spTgt>
                                        </p:tgtEl>
                                      </p:cBhvr>
                                    </p:animEffect>
                                    <p:anim calcmode="lin" valueType="num">
                                      <p:cBhvr>
                                        <p:cTn id="5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Effect transition="in" filter="fade">
                                      <p:cBhvr>
                                        <p:cTn id="63" dur="1000"/>
                                        <p:tgtEl>
                                          <p:spTgt spid="5">
                                            <p:txEl>
                                              <p:pRg st="2" end="2"/>
                                            </p:txEl>
                                          </p:spTgt>
                                        </p:tgtEl>
                                      </p:cBhvr>
                                    </p:animEffect>
                                    <p:anim calcmode="lin" valueType="num">
                                      <p:cBhvr>
                                        <p:cTn id="6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xEl>
                                              <p:pRg st="3" end="3"/>
                                            </p:txEl>
                                          </p:spTgt>
                                        </p:tgtEl>
                                        <p:attrNameLst>
                                          <p:attrName>style.visibility</p:attrName>
                                        </p:attrNameLst>
                                      </p:cBhvr>
                                      <p:to>
                                        <p:strVal val="visible"/>
                                      </p:to>
                                    </p:set>
                                    <p:animEffect transition="in" filter="fade">
                                      <p:cBhvr>
                                        <p:cTn id="70" dur="1000"/>
                                        <p:tgtEl>
                                          <p:spTgt spid="5">
                                            <p:txEl>
                                              <p:pRg st="3" end="3"/>
                                            </p:txEl>
                                          </p:spTgt>
                                        </p:tgtEl>
                                      </p:cBhvr>
                                    </p:animEffect>
                                    <p:anim calcmode="lin" valueType="num">
                                      <p:cBhvr>
                                        <p:cTn id="7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txEl>
                                              <p:pRg st="4" end="4"/>
                                            </p:txEl>
                                          </p:spTgt>
                                        </p:tgtEl>
                                        <p:attrNameLst>
                                          <p:attrName>style.visibility</p:attrName>
                                        </p:attrNameLst>
                                      </p:cBhvr>
                                      <p:to>
                                        <p:strVal val="visible"/>
                                      </p:to>
                                    </p:set>
                                    <p:animEffect transition="in" filter="fade">
                                      <p:cBhvr>
                                        <p:cTn id="77" dur="1000"/>
                                        <p:tgtEl>
                                          <p:spTgt spid="5">
                                            <p:txEl>
                                              <p:pRg st="4" end="4"/>
                                            </p:txEl>
                                          </p:spTgt>
                                        </p:tgtEl>
                                      </p:cBhvr>
                                    </p:animEffect>
                                    <p:anim calcmode="lin" valueType="num">
                                      <p:cBhvr>
                                        <p:cTn id="7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5A3E3A"/>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D450DA2-38E2-4313-8CB2-815B1EE02BE7}"/>
              </a:ext>
            </a:extLst>
          </p:cNvPr>
          <p:cNvSpPr/>
          <p:nvPr/>
        </p:nvSpPr>
        <p:spPr>
          <a:xfrm>
            <a:off x="2888412" y="594906"/>
            <a:ext cx="360605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078C5D-BA82-46B0-92F4-991EB482CEC2}"/>
              </a:ext>
            </a:extLst>
          </p:cNvPr>
          <p:cNvSpPr txBox="1"/>
          <p:nvPr/>
        </p:nvSpPr>
        <p:spPr>
          <a:xfrm>
            <a:off x="2799350" y="719267"/>
            <a:ext cx="3678379" cy="1200329"/>
          </a:xfrm>
          <a:prstGeom prst="rect">
            <a:avLst/>
          </a:prstGeom>
          <a:noFill/>
        </p:spPr>
        <p:txBody>
          <a:bodyPr wrap="square" rtlCol="0">
            <a:spAutoFit/>
          </a:bodyPr>
          <a:lstStyle/>
          <a:p>
            <a:pPr algn="ctr"/>
            <a:r>
              <a:rPr lang="en-US" sz="7200" spc="-700" dirty="0">
                <a:solidFill>
                  <a:srgbClr val="5A3E3A"/>
                </a:solidFill>
                <a:latin typeface="Nunito" pitchFamily="2" charset="0"/>
              </a:rPr>
              <a:t>Thank you</a:t>
            </a:r>
          </a:p>
        </p:txBody>
      </p:sp>
      <p:sp>
        <p:nvSpPr>
          <p:cNvPr id="29" name="Rectangle 28">
            <a:extLst>
              <a:ext uri="{FF2B5EF4-FFF2-40B4-BE49-F238E27FC236}">
                <a16:creationId xmlns:a16="http://schemas.microsoft.com/office/drawing/2014/main" id="{EAF341A5-39B7-4AAC-BB3A-62675CF0D89C}"/>
              </a:ext>
            </a:extLst>
          </p:cNvPr>
          <p:cNvSpPr/>
          <p:nvPr/>
        </p:nvSpPr>
        <p:spPr>
          <a:xfrm>
            <a:off x="2888412" y="1966506"/>
            <a:ext cx="3606050" cy="525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218D78-4662-4278-9DB8-C2210D654399}"/>
              </a:ext>
            </a:extLst>
          </p:cNvPr>
          <p:cNvSpPr/>
          <p:nvPr/>
        </p:nvSpPr>
        <p:spPr>
          <a:xfrm>
            <a:off x="2883800" y="594906"/>
            <a:ext cx="360605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2FC818-C2C6-4519-AF2B-3FBE796A86DF}"/>
              </a:ext>
            </a:extLst>
          </p:cNvPr>
          <p:cNvSpPr/>
          <p:nvPr/>
        </p:nvSpPr>
        <p:spPr>
          <a:xfrm>
            <a:off x="2871679" y="2042706"/>
            <a:ext cx="3606050" cy="375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6F8DB8C-136F-4EE5-BBB8-9382D675EE2A}"/>
              </a:ext>
            </a:extLst>
          </p:cNvPr>
          <p:cNvSpPr/>
          <p:nvPr/>
        </p:nvSpPr>
        <p:spPr>
          <a:xfrm>
            <a:off x="2862637" y="2042706"/>
            <a:ext cx="3606050" cy="37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1B49AF-A048-423F-9893-8BB5CEE84C46}"/>
              </a:ext>
            </a:extLst>
          </p:cNvPr>
          <p:cNvSpPr txBox="1"/>
          <p:nvPr/>
        </p:nvSpPr>
        <p:spPr>
          <a:xfrm>
            <a:off x="2944198" y="1976890"/>
            <a:ext cx="3596818" cy="461665"/>
          </a:xfrm>
          <a:prstGeom prst="rect">
            <a:avLst/>
          </a:prstGeom>
          <a:noFill/>
        </p:spPr>
        <p:txBody>
          <a:bodyPr wrap="square" rtlCol="0">
            <a:spAutoFit/>
          </a:bodyPr>
          <a:lstStyle/>
          <a:p>
            <a:pPr algn="ctr"/>
            <a:r>
              <a:rPr lang="en-US" sz="2400" spc="1000" dirty="0">
                <a:solidFill>
                  <a:schemeClr val="bg1"/>
                </a:solidFill>
                <a:latin typeface="Nunito" pitchFamily="2" charset="0"/>
              </a:rPr>
              <a:t>For watching</a:t>
            </a:r>
          </a:p>
        </p:txBody>
      </p:sp>
      <p:sp>
        <p:nvSpPr>
          <p:cNvPr id="35" name="Frame 34">
            <a:extLst>
              <a:ext uri="{FF2B5EF4-FFF2-40B4-BE49-F238E27FC236}">
                <a16:creationId xmlns:a16="http://schemas.microsoft.com/office/drawing/2014/main" id="{378B86DE-4C2B-48F4-B85D-B6B0B6280490}"/>
              </a:ext>
            </a:extLst>
          </p:cNvPr>
          <p:cNvSpPr/>
          <p:nvPr/>
        </p:nvSpPr>
        <p:spPr>
          <a:xfrm>
            <a:off x="2149148" y="3004134"/>
            <a:ext cx="4978782" cy="1323439"/>
          </a:xfrm>
          <a:prstGeom prst="frame">
            <a:avLst>
              <a:gd name="adj1" fmla="val 57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F0F5AEEB-41AE-4099-85A2-D5E580738D70}"/>
              </a:ext>
            </a:extLst>
          </p:cNvPr>
          <p:cNvSpPr txBox="1"/>
          <p:nvPr/>
        </p:nvSpPr>
        <p:spPr>
          <a:xfrm>
            <a:off x="3411644" y="3338106"/>
            <a:ext cx="2884983" cy="769441"/>
          </a:xfrm>
          <a:prstGeom prst="rect">
            <a:avLst/>
          </a:prstGeom>
          <a:noFill/>
        </p:spPr>
        <p:txBody>
          <a:bodyPr wrap="square" rtlCol="0">
            <a:spAutoFit/>
          </a:bodyPr>
          <a:lstStyle/>
          <a:p>
            <a:r>
              <a:rPr lang="en-US" sz="4400" dirty="0">
                <a:solidFill>
                  <a:schemeClr val="bg1"/>
                </a:solidFill>
                <a:latin typeface="Amasis MT Pro" panose="020B0604020202020204" pitchFamily="18" charset="0"/>
                <a:ea typeface="Calligraffitti" panose="02000000000000000000" pitchFamily="2" charset="0"/>
              </a:rPr>
              <a:t>GROUP 3  </a:t>
            </a:r>
          </a:p>
        </p:txBody>
      </p:sp>
    </p:spTree>
    <p:extLst>
      <p:ext uri="{BB962C8B-B14F-4D97-AF65-F5344CB8AC3E}">
        <p14:creationId xmlns:p14="http://schemas.microsoft.com/office/powerpoint/2010/main" val="70240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par>
                                <p:cTn id="9" presetID="2" presetClass="exit" presetSubtype="2" accel="100000" fill="hold" grpId="0" nodeType="withEffect">
                                  <p:stCondLst>
                                    <p:cond delay="0"/>
                                  </p:stCondLst>
                                  <p:childTnLst>
                                    <p:anim calcmode="lin" valueType="num">
                                      <p:cBhvr additive="base">
                                        <p:cTn id="10" dur="1000"/>
                                        <p:tgtEl>
                                          <p:spTgt spid="30"/>
                                        </p:tgtEl>
                                        <p:attrNameLst>
                                          <p:attrName>ppt_x</p:attrName>
                                        </p:attrNameLst>
                                      </p:cBhvr>
                                      <p:tavLst>
                                        <p:tav tm="0">
                                          <p:val>
                                            <p:strVal val="ppt_x"/>
                                          </p:val>
                                        </p:tav>
                                        <p:tav tm="100000">
                                          <p:val>
                                            <p:strVal val="1+ppt_w/2"/>
                                          </p:val>
                                        </p:tav>
                                      </p:tavLst>
                                    </p:anim>
                                    <p:anim calcmode="lin" valueType="num">
                                      <p:cBhvr additive="base">
                                        <p:cTn id="11" dur="1000"/>
                                        <p:tgtEl>
                                          <p:spTgt spid="30"/>
                                        </p:tgtEl>
                                        <p:attrNameLst>
                                          <p:attrName>ppt_y</p:attrName>
                                        </p:attrNameLst>
                                      </p:cBhvr>
                                      <p:tavLst>
                                        <p:tav tm="0">
                                          <p:val>
                                            <p:strVal val="ppt_y"/>
                                          </p:val>
                                        </p:tav>
                                        <p:tav tm="100000">
                                          <p:val>
                                            <p:strVal val="ppt_y"/>
                                          </p:val>
                                        </p:tav>
                                      </p:tavLst>
                                    </p:anim>
                                    <p:set>
                                      <p:cBhvr>
                                        <p:cTn id="12" dur="1" fill="hold">
                                          <p:stCondLst>
                                            <p:cond delay="999"/>
                                          </p:stCondLst>
                                        </p:cTn>
                                        <p:tgtEl>
                                          <p:spTgt spid="30"/>
                                        </p:tgtEl>
                                        <p:attrNameLst>
                                          <p:attrName>style.visibility</p:attrName>
                                        </p:attrNameLst>
                                      </p:cBhvr>
                                      <p:to>
                                        <p:strVal val="hidden"/>
                                      </p:to>
                                    </p:set>
                                  </p:childTnLst>
                                </p:cTn>
                              </p:par>
                              <p:par>
                                <p:cTn id="13" presetID="2" presetClass="entr" presetSubtype="8"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500" fill="hold"/>
                                        <p:tgtEl>
                                          <p:spTgt spid="28"/>
                                        </p:tgtEl>
                                        <p:attrNameLst>
                                          <p:attrName>ppt_x</p:attrName>
                                        </p:attrNameLst>
                                      </p:cBhvr>
                                      <p:tavLst>
                                        <p:tav tm="0">
                                          <p:val>
                                            <p:strVal val="0-#ppt_w/2"/>
                                          </p:val>
                                        </p:tav>
                                        <p:tav tm="100000">
                                          <p:val>
                                            <p:strVal val="#ppt_x"/>
                                          </p:val>
                                        </p:tav>
                                      </p:tavLst>
                                    </p:anim>
                                    <p:anim calcmode="lin" valueType="num">
                                      <p:cBhvr additive="base">
                                        <p:cTn id="16" dur="1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1000" fill="hold"/>
                                        <p:tgtEl>
                                          <p:spTgt spid="31"/>
                                        </p:tgtEl>
                                        <p:attrNameLst>
                                          <p:attrName>ppt_x</p:attrName>
                                        </p:attrNameLst>
                                      </p:cBhvr>
                                      <p:tavLst>
                                        <p:tav tm="0">
                                          <p:val>
                                            <p:strVal val="1+#ppt_w/2"/>
                                          </p:val>
                                        </p:tav>
                                        <p:tav tm="100000">
                                          <p:val>
                                            <p:strVal val="#ppt_x"/>
                                          </p:val>
                                        </p:tav>
                                      </p:tavLst>
                                    </p:anim>
                                    <p:anim calcmode="lin" valueType="num">
                                      <p:cBhvr additive="base">
                                        <p:cTn id="20" dur="1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1"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216" name="Google Shape;216;p33"/>
          <p:cNvSpPr txBox="1">
            <a:spLocks noGrp="1"/>
          </p:cNvSpPr>
          <p:nvPr>
            <p:ph type="ctrTitle"/>
          </p:nvPr>
        </p:nvSpPr>
        <p:spPr>
          <a:xfrm rot="-13826">
            <a:off x="307862" y="339882"/>
            <a:ext cx="6008065" cy="20529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Usability &amp;</a:t>
            </a:r>
            <a:br>
              <a:rPr lang="en" sz="4000" b="1" dirty="0"/>
            </a:br>
            <a:r>
              <a:rPr lang="en" sz="4000" b="1" dirty="0"/>
              <a:t>     Persuasivenesss</a:t>
            </a:r>
            <a:endParaRPr sz="4000" b="1" dirty="0"/>
          </a:p>
        </p:txBody>
      </p:sp>
      <p:sp>
        <p:nvSpPr>
          <p:cNvPr id="72" name="Oval 71">
            <a:extLst>
              <a:ext uri="{FF2B5EF4-FFF2-40B4-BE49-F238E27FC236}">
                <a16:creationId xmlns:a16="http://schemas.microsoft.com/office/drawing/2014/main" id="{7F3559A5-A747-4EF4-BD0C-6E79C87A716E}"/>
              </a:ext>
            </a:extLst>
          </p:cNvPr>
          <p:cNvSpPr/>
          <p:nvPr/>
        </p:nvSpPr>
        <p:spPr>
          <a:xfrm>
            <a:off x="7091603" y="-342900"/>
            <a:ext cx="5486400" cy="54864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F988114-ED4B-4F6B-A361-E33573E18683}"/>
              </a:ext>
            </a:extLst>
          </p:cNvPr>
          <p:cNvSpPr/>
          <p:nvPr/>
        </p:nvSpPr>
        <p:spPr>
          <a:xfrm>
            <a:off x="7161073" y="3228709"/>
            <a:ext cx="533521" cy="545008"/>
          </a:xfrm>
          <a:prstGeom prst="ellipse">
            <a:avLst/>
          </a:prstGeom>
          <a:solidFill>
            <a:srgbClr val="579BA9">
              <a:alpha val="65000"/>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184B588-E81F-4DC1-90E2-47CD41797B16}"/>
              </a:ext>
            </a:extLst>
          </p:cNvPr>
          <p:cNvGrpSpPr/>
          <p:nvPr/>
        </p:nvGrpSpPr>
        <p:grpSpPr>
          <a:xfrm>
            <a:off x="4755503" y="571500"/>
            <a:ext cx="3657600" cy="3657600"/>
            <a:chOff x="7112700" y="1600200"/>
            <a:chExt cx="3657600" cy="3657600"/>
          </a:xfrm>
        </p:grpSpPr>
        <p:sp>
          <p:nvSpPr>
            <p:cNvPr id="75" name="Oval 74">
              <a:extLst>
                <a:ext uri="{FF2B5EF4-FFF2-40B4-BE49-F238E27FC236}">
                  <a16:creationId xmlns:a16="http://schemas.microsoft.com/office/drawing/2014/main" id="{FF58E69C-5C8F-4CF7-98BF-E2CB15A96050}"/>
                </a:ext>
              </a:extLst>
            </p:cNvPr>
            <p:cNvSpPr/>
            <p:nvPr/>
          </p:nvSpPr>
          <p:spPr>
            <a:xfrm>
              <a:off x="7112700" y="1600200"/>
              <a:ext cx="3657600" cy="3657600"/>
            </a:xfrm>
            <a:prstGeom prst="ellipse">
              <a:avLst/>
            </a:prstGeom>
            <a:solidFill>
              <a:schemeClr val="accent6">
                <a:lumMod val="2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59753AC2-07D1-40FA-ADEA-85D3BE945B08}"/>
                </a:ext>
              </a:extLst>
            </p:cNvPr>
            <p:cNvSpPr/>
            <p:nvPr/>
          </p:nvSpPr>
          <p:spPr>
            <a:xfrm>
              <a:off x="7137217"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83" name="Picture 82" descr="Ảnh lưu trữ miễn phí về bán lẻ, buôn bán, bưu kiện">
            <a:extLst>
              <a:ext uri="{FF2B5EF4-FFF2-40B4-BE49-F238E27FC236}">
                <a16:creationId xmlns:a16="http://schemas.microsoft.com/office/drawing/2014/main" id="{F7856AA0-3312-478E-A93E-8DB25FE3C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91" t="19993" r="7649" b="24006"/>
          <a:stretch/>
        </p:blipFill>
        <p:spPr bwMode="auto">
          <a:xfrm rot="1800000">
            <a:off x="4967695" y="754380"/>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D17E912A-C168-4008-96B1-DB5F9FCE2D19}"/>
              </a:ext>
            </a:extLst>
          </p:cNvPr>
          <p:cNvSpPr txBox="1"/>
          <p:nvPr/>
        </p:nvSpPr>
        <p:spPr>
          <a:xfrm>
            <a:off x="168612" y="5143500"/>
            <a:ext cx="4782556" cy="2664447"/>
          </a:xfrm>
          <a:prstGeom prst="rect">
            <a:avLst/>
          </a:prstGeom>
          <a:noFill/>
        </p:spPr>
        <p:txBody>
          <a:bodyPr wrap="square">
            <a:spAutoFit/>
          </a:bodyPr>
          <a:lstStyle/>
          <a:p>
            <a:pPr marL="0" marR="0">
              <a:lnSpc>
                <a:spcPct val="107000"/>
              </a:lnSpc>
              <a:spcBef>
                <a:spcPts val="0"/>
              </a:spcBef>
              <a:spcAft>
                <a:spcPts val="800"/>
              </a:spcAft>
            </a:pPr>
            <a:r>
              <a:rPr lang="vi-VN" sz="1600" dirty="0">
                <a:solidFill>
                  <a:srgbClr val="202122"/>
                </a:solidFill>
                <a:latin typeface="Nunito" pitchFamily="2" charset="0"/>
                <a:ea typeface="Calibri" panose="020F0502020204030204" pitchFamily="34" charset="0"/>
                <a:cs typeface="Arial" panose="020B0604020202020204" pitchFamily="34" charset="0"/>
              </a:rPr>
              <a:t>T</a:t>
            </a:r>
            <a:r>
              <a:rPr lang="vi-VN" sz="1600" dirty="0">
                <a:solidFill>
                  <a:srgbClr val="202122"/>
                </a:solidFill>
                <a:effectLst/>
                <a:latin typeface="Nunito" pitchFamily="2" charset="0"/>
                <a:ea typeface="Calibri" panose="020F0502020204030204" pitchFamily="34" charset="0"/>
                <a:cs typeface="Arial" panose="020B0604020202020204" pitchFamily="34" charset="0"/>
              </a:rPr>
              <a:t>he capacity of a system to provide a condition for its users to perform the tasks safely, effectively, and efficiently while enjoying the experience.</a:t>
            </a:r>
            <a:endParaRPr lang="vi-VN" sz="1600"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extent to which a product can be used by specified users to achieve specified goals with effectiveness, efficiency, and satisfaction in a specified context of use." </a:t>
            </a: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word "usability" also refers to methods for improving ease-of-use during the design process.</a:t>
            </a:r>
            <a:endParaRPr lang="vi-VN" sz="1600" dirty="0">
              <a:effectLst/>
              <a:latin typeface="Nunito" pitchFamily="2" charset="0"/>
              <a:ea typeface="Calibri" panose="020F0502020204030204" pitchFamily="34" charset="0"/>
              <a:cs typeface="Arial" panose="020B0604020202020204" pitchFamily="34" charset="0"/>
            </a:endParaRPr>
          </a:p>
        </p:txBody>
      </p:sp>
      <p:sp>
        <p:nvSpPr>
          <p:cNvPr id="89" name="Google Shape;216;p33">
            <a:extLst>
              <a:ext uri="{FF2B5EF4-FFF2-40B4-BE49-F238E27FC236}">
                <a16:creationId xmlns:a16="http://schemas.microsoft.com/office/drawing/2014/main" id="{10F3BF91-859F-4BB5-998B-4A8E2EF525EE}"/>
              </a:ext>
            </a:extLst>
          </p:cNvPr>
          <p:cNvSpPr txBox="1">
            <a:spLocks/>
          </p:cNvSpPr>
          <p:nvPr/>
        </p:nvSpPr>
        <p:spPr>
          <a:xfrm rot="-13826">
            <a:off x="510077" y="-2393407"/>
            <a:ext cx="3204511" cy="208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600" b="1" dirty="0"/>
              <a:t>Usability </a:t>
            </a:r>
          </a:p>
        </p:txBody>
      </p:sp>
      <p:sp>
        <p:nvSpPr>
          <p:cNvPr id="15" name="!!Rectangle 32">
            <a:extLst>
              <a:ext uri="{FF2B5EF4-FFF2-40B4-BE49-F238E27FC236}">
                <a16:creationId xmlns:a16="http://schemas.microsoft.com/office/drawing/2014/main" id="{BCF904CB-6939-45AE-8727-CACC6DF5D645}"/>
              </a:ext>
            </a:extLst>
          </p:cNvPr>
          <p:cNvSpPr/>
          <p:nvPr/>
        </p:nvSpPr>
        <p:spPr>
          <a:xfrm>
            <a:off x="-405949" y="3477602"/>
            <a:ext cx="34290" cy="220511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ectangle 35">
            <a:extLst>
              <a:ext uri="{FF2B5EF4-FFF2-40B4-BE49-F238E27FC236}">
                <a16:creationId xmlns:a16="http://schemas.microsoft.com/office/drawing/2014/main" id="{B2F1ED5A-E3DF-4559-AE60-117C735E16A7}"/>
              </a:ext>
            </a:extLst>
          </p:cNvPr>
          <p:cNvSpPr/>
          <p:nvPr/>
        </p:nvSpPr>
        <p:spPr>
          <a:xfrm rot="5400000">
            <a:off x="713752" y="4563012"/>
            <a:ext cx="34290" cy="220511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36">
            <a:extLst>
              <a:ext uri="{FF2B5EF4-FFF2-40B4-BE49-F238E27FC236}">
                <a16:creationId xmlns:a16="http://schemas.microsoft.com/office/drawing/2014/main" id="{8944A1DD-32D5-4C55-AAA0-C79B336AAA9C}"/>
              </a:ext>
            </a:extLst>
          </p:cNvPr>
          <p:cNvSpPr/>
          <p:nvPr/>
        </p:nvSpPr>
        <p:spPr>
          <a:xfrm rot="5400000">
            <a:off x="8286837" y="-1456445"/>
            <a:ext cx="34290" cy="220511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37">
            <a:extLst>
              <a:ext uri="{FF2B5EF4-FFF2-40B4-BE49-F238E27FC236}">
                <a16:creationId xmlns:a16="http://schemas.microsoft.com/office/drawing/2014/main" id="{9D35E4D2-629C-483C-99D0-F25F7F9C47D1}"/>
              </a:ext>
            </a:extLst>
          </p:cNvPr>
          <p:cNvSpPr/>
          <p:nvPr/>
        </p:nvSpPr>
        <p:spPr>
          <a:xfrm rot="10800000">
            <a:off x="9372248" y="-371035"/>
            <a:ext cx="34290" cy="220511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 name="TextBox 19">
            <a:extLst>
              <a:ext uri="{FF2B5EF4-FFF2-40B4-BE49-F238E27FC236}">
                <a16:creationId xmlns:a16="http://schemas.microsoft.com/office/drawing/2014/main" id="{AC54F3B8-67DA-4E16-A49B-47A343CD2B40}"/>
              </a:ext>
            </a:extLst>
          </p:cNvPr>
          <p:cNvSpPr txBox="1"/>
          <p:nvPr/>
        </p:nvSpPr>
        <p:spPr>
          <a:xfrm>
            <a:off x="-6306485" y="1022758"/>
            <a:ext cx="4149638" cy="764055"/>
          </a:xfrm>
          <a:prstGeom prst="rect">
            <a:avLst/>
          </a:prstGeom>
          <a:noFill/>
        </p:spPr>
        <p:txBody>
          <a:bodyPr wrap="square">
            <a:spAutoFit/>
          </a:bodyPr>
          <a:lstStyle/>
          <a:p>
            <a:pPr algn="ctr">
              <a:lnSpc>
                <a:spcPct val="107000"/>
              </a:lnSpc>
              <a:spcAft>
                <a:spcPts val="600"/>
              </a:spcAft>
            </a:pPr>
            <a:r>
              <a:rPr lang="en-US" sz="210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rPr>
              <a:t>Key factors for building a good E-commerce platform</a:t>
            </a:r>
            <a:endParaRPr lang="vi-VN" sz="2100" dirty="0">
              <a:solidFill>
                <a:schemeClr val="bg1"/>
              </a:solidFill>
              <a:latin typeface="Montserrat Medium" panose="00000600000000000000" pitchFamily="2" charset="0"/>
              <a:ea typeface="Yu Mincho" panose="02020400000000000000" pitchFamily="18" charset="-128"/>
              <a:cs typeface="Times New Roman" panose="02020603050405020304" pitchFamily="18" charset="0"/>
            </a:endParaRPr>
          </a:p>
        </p:txBody>
      </p:sp>
      <p:sp>
        <p:nvSpPr>
          <p:cNvPr id="21" name="TextBox 20">
            <a:extLst>
              <a:ext uri="{FF2B5EF4-FFF2-40B4-BE49-F238E27FC236}">
                <a16:creationId xmlns:a16="http://schemas.microsoft.com/office/drawing/2014/main" id="{8988E3E8-AA62-43C2-B33A-8CB663A27CCD}"/>
              </a:ext>
            </a:extLst>
          </p:cNvPr>
          <p:cNvSpPr txBox="1"/>
          <p:nvPr/>
        </p:nvSpPr>
        <p:spPr>
          <a:xfrm>
            <a:off x="10475015" y="2835060"/>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Usability and Persuasiveness</a:t>
            </a:r>
          </a:p>
        </p:txBody>
      </p:sp>
      <p:sp>
        <p:nvSpPr>
          <p:cNvPr id="22" name="TextBox 21">
            <a:extLst>
              <a:ext uri="{FF2B5EF4-FFF2-40B4-BE49-F238E27FC236}">
                <a16:creationId xmlns:a16="http://schemas.microsoft.com/office/drawing/2014/main" id="{075C9D1F-F461-4013-BCE2-560ABFBC899A}"/>
              </a:ext>
            </a:extLst>
          </p:cNvPr>
          <p:cNvSpPr txBox="1"/>
          <p:nvPr/>
        </p:nvSpPr>
        <p:spPr>
          <a:xfrm>
            <a:off x="10444412" y="3517760"/>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Accessibility</a:t>
            </a:r>
          </a:p>
        </p:txBody>
      </p:sp>
      <p:sp>
        <p:nvSpPr>
          <p:cNvPr id="23" name="TextBox 22">
            <a:extLst>
              <a:ext uri="{FF2B5EF4-FFF2-40B4-BE49-F238E27FC236}">
                <a16:creationId xmlns:a16="http://schemas.microsoft.com/office/drawing/2014/main" id="{B2A9CA25-9F62-4497-8A3E-9FCB0FE30367}"/>
              </a:ext>
            </a:extLst>
          </p:cNvPr>
          <p:cNvSpPr txBox="1"/>
          <p:nvPr/>
        </p:nvSpPr>
        <p:spPr>
          <a:xfrm>
            <a:off x="10474236" y="4200461"/>
            <a:ext cx="5102884" cy="369332"/>
          </a:xfrm>
          <a:prstGeom prst="rect">
            <a:avLst/>
          </a:prstGeom>
          <a:noFill/>
        </p:spPr>
        <p:txBody>
          <a:bodyPr wrap="square">
            <a:spAutoFit/>
          </a:bodyPr>
          <a:lstStyle/>
          <a:p>
            <a:pPr algn="ctr"/>
            <a:r>
              <a:rPr lang="en-US" sz="1800" spc="225" dirty="0">
                <a:solidFill>
                  <a:schemeClr val="bg1"/>
                </a:solidFill>
                <a:latin typeface="Montserrat Medium" panose="00000600000000000000" pitchFamily="2" charset="0"/>
              </a:rPr>
              <a:t>Customer-Centric</a:t>
            </a:r>
          </a:p>
        </p:txBody>
      </p:sp>
    </p:spTree>
    <p:extLst>
      <p:ext uri="{BB962C8B-B14F-4D97-AF65-F5344CB8AC3E}">
        <p14:creationId xmlns:p14="http://schemas.microsoft.com/office/powerpoint/2010/main" val="184779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5759CAE-285D-4421-9A28-8A5AEC4352FD}"/>
              </a:ext>
            </a:extLst>
          </p:cNvPr>
          <p:cNvSpPr/>
          <p:nvPr/>
        </p:nvSpPr>
        <p:spPr>
          <a:xfrm>
            <a:off x="5940344" y="-297180"/>
            <a:ext cx="5943600" cy="59436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F45DBF-641D-4077-AB3D-A6FE0386007C}"/>
              </a:ext>
            </a:extLst>
          </p:cNvPr>
          <p:cNvSpPr/>
          <p:nvPr/>
        </p:nvSpPr>
        <p:spPr>
          <a:xfrm>
            <a:off x="4710031" y="341160"/>
            <a:ext cx="4114800" cy="4114800"/>
          </a:xfrm>
          <a:prstGeom prst="ellipse">
            <a:avLst/>
          </a:prstGeom>
          <a:solidFill>
            <a:schemeClr val="bg1">
              <a:lumMod val="25000"/>
              <a:alpha val="79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AC3A51-11A3-45EF-B970-7065E7FEE3CE}"/>
              </a:ext>
            </a:extLst>
          </p:cNvPr>
          <p:cNvGrpSpPr/>
          <p:nvPr/>
        </p:nvGrpSpPr>
        <p:grpSpPr>
          <a:xfrm rot="6875716">
            <a:off x="5167231" y="617220"/>
            <a:ext cx="3657600" cy="3657600"/>
            <a:chOff x="6647932" y="1600200"/>
            <a:chExt cx="3657600" cy="3657600"/>
          </a:xfrm>
        </p:grpSpPr>
        <p:sp>
          <p:nvSpPr>
            <p:cNvPr id="14" name="Oval 13">
              <a:extLst>
                <a:ext uri="{FF2B5EF4-FFF2-40B4-BE49-F238E27FC236}">
                  <a16:creationId xmlns:a16="http://schemas.microsoft.com/office/drawing/2014/main" id="{F6DEB498-E669-4C5F-BF60-C63D1541DB73}"/>
                </a:ext>
              </a:extLst>
            </p:cNvPr>
            <p:cNvSpPr/>
            <p:nvPr/>
          </p:nvSpPr>
          <p:spPr>
            <a:xfrm>
              <a:off x="6647932" y="1600200"/>
              <a:ext cx="3657600" cy="36576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E116ECA-683F-482C-B992-60B83376E646}"/>
                </a:ext>
              </a:extLst>
            </p:cNvPr>
            <p:cNvSpPr/>
            <p:nvPr/>
          </p:nvSpPr>
          <p:spPr>
            <a:xfrm>
              <a:off x="6672449"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18" name="Picture 17" descr="Ảnh lưu trữ miễn phí về bán lẻ, buôn bán, bưu kiện">
            <a:extLst>
              <a:ext uri="{FF2B5EF4-FFF2-40B4-BE49-F238E27FC236}">
                <a16:creationId xmlns:a16="http://schemas.microsoft.com/office/drawing/2014/main" id="{6A0350F1-FC1D-41D4-914A-5EA2A4B99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 t="15375" r="1157" b="21191"/>
          <a:stretch/>
        </p:blipFill>
        <p:spPr bwMode="auto">
          <a:xfrm>
            <a:off x="5377787" y="754380"/>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
        <p:nvSpPr>
          <p:cNvPr id="19" name="Google Shape;216;p33">
            <a:extLst>
              <a:ext uri="{FF2B5EF4-FFF2-40B4-BE49-F238E27FC236}">
                <a16:creationId xmlns:a16="http://schemas.microsoft.com/office/drawing/2014/main" id="{A0C78602-24F8-45AD-A7E9-33D1154913C8}"/>
              </a:ext>
            </a:extLst>
          </p:cNvPr>
          <p:cNvSpPr txBox="1">
            <a:spLocks/>
          </p:cNvSpPr>
          <p:nvPr/>
        </p:nvSpPr>
        <p:spPr>
          <a:xfrm rot="-13826">
            <a:off x="510077" y="-699500"/>
            <a:ext cx="3204511" cy="208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600" b="1" dirty="0"/>
              <a:t>Usability </a:t>
            </a:r>
          </a:p>
        </p:txBody>
      </p:sp>
      <p:sp>
        <p:nvSpPr>
          <p:cNvPr id="21" name="TextBox 20">
            <a:extLst>
              <a:ext uri="{FF2B5EF4-FFF2-40B4-BE49-F238E27FC236}">
                <a16:creationId xmlns:a16="http://schemas.microsoft.com/office/drawing/2014/main" id="{3DF57B92-D023-49A4-A4C5-F78697BD669F}"/>
              </a:ext>
            </a:extLst>
          </p:cNvPr>
          <p:cNvSpPr txBox="1"/>
          <p:nvPr/>
        </p:nvSpPr>
        <p:spPr>
          <a:xfrm>
            <a:off x="168612" y="1239526"/>
            <a:ext cx="4782556" cy="2664447"/>
          </a:xfrm>
          <a:prstGeom prst="rect">
            <a:avLst/>
          </a:prstGeom>
          <a:noFill/>
        </p:spPr>
        <p:txBody>
          <a:bodyPr wrap="square">
            <a:spAutoFit/>
          </a:bodyPr>
          <a:lstStyle/>
          <a:p>
            <a:pPr marL="0" marR="0">
              <a:lnSpc>
                <a:spcPct val="107000"/>
              </a:lnSpc>
              <a:spcBef>
                <a:spcPts val="0"/>
              </a:spcBef>
              <a:spcAft>
                <a:spcPts val="800"/>
              </a:spcAft>
            </a:pPr>
            <a:r>
              <a:rPr lang="vi-VN" sz="1600" dirty="0">
                <a:solidFill>
                  <a:srgbClr val="202122"/>
                </a:solidFill>
                <a:latin typeface="Nunito" pitchFamily="2" charset="0"/>
                <a:ea typeface="Calibri" panose="020F0502020204030204" pitchFamily="34" charset="0"/>
                <a:cs typeface="Arial" panose="020B0604020202020204" pitchFamily="34" charset="0"/>
              </a:rPr>
              <a:t>T</a:t>
            </a:r>
            <a:r>
              <a:rPr lang="vi-VN" sz="1600" dirty="0">
                <a:solidFill>
                  <a:srgbClr val="202122"/>
                </a:solidFill>
                <a:effectLst/>
                <a:latin typeface="Nunito" pitchFamily="2" charset="0"/>
                <a:ea typeface="Calibri" panose="020F0502020204030204" pitchFamily="34" charset="0"/>
                <a:cs typeface="Arial" panose="020B0604020202020204" pitchFamily="34" charset="0"/>
              </a:rPr>
              <a:t>he capacity of a system to provide a condition for its users to perform the tasks safely, effectively, and efficiently while enjoying the experience.</a:t>
            </a:r>
            <a:endParaRPr lang="vi-VN" sz="1600"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extent to which a product can be used by specified users to achieve specified goals with effectiveness, efficiency, and satisfaction in a specified context of use." </a:t>
            </a: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word "usability" also refers to methods for improving ease-of-use during the design process.</a:t>
            </a:r>
            <a:endParaRPr lang="vi-VN" sz="1600" dirty="0">
              <a:effectLst/>
              <a:latin typeface="Nunito" pitchFamily="2" charset="0"/>
              <a:ea typeface="Calibri" panose="020F0502020204030204" pitchFamily="34" charset="0"/>
              <a:cs typeface="Arial" panose="020B0604020202020204" pitchFamily="34" charset="0"/>
            </a:endParaRPr>
          </a:p>
        </p:txBody>
      </p:sp>
      <p:sp>
        <p:nvSpPr>
          <p:cNvPr id="22" name="Google Shape;216;p33">
            <a:extLst>
              <a:ext uri="{FF2B5EF4-FFF2-40B4-BE49-F238E27FC236}">
                <a16:creationId xmlns:a16="http://schemas.microsoft.com/office/drawing/2014/main" id="{3484C71A-92C4-4DB3-BEC6-F13F0A51D092}"/>
              </a:ext>
            </a:extLst>
          </p:cNvPr>
          <p:cNvSpPr txBox="1">
            <a:spLocks/>
          </p:cNvSpPr>
          <p:nvPr/>
        </p:nvSpPr>
        <p:spPr>
          <a:xfrm rot="-13826">
            <a:off x="-9625192" y="339883"/>
            <a:ext cx="6008065" cy="2052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000" b="1"/>
              <a:t>Usability &amp;</a:t>
            </a:r>
            <a:br>
              <a:rPr lang="vi-VN" sz="4000" b="1"/>
            </a:br>
            <a:r>
              <a:rPr lang="vi-VN" sz="4000" b="1"/>
              <a:t>     Persuasivenesss</a:t>
            </a:r>
            <a:endParaRPr lang="vi-VN" sz="4000" b="1" dirty="0"/>
          </a:p>
        </p:txBody>
      </p:sp>
      <p:sp>
        <p:nvSpPr>
          <p:cNvPr id="35" name="Freeform: Shape 34">
            <a:extLst>
              <a:ext uri="{FF2B5EF4-FFF2-40B4-BE49-F238E27FC236}">
                <a16:creationId xmlns:a16="http://schemas.microsoft.com/office/drawing/2014/main" id="{E01A4E5A-A321-41DA-AB9B-5B4BF59BE4D7}"/>
              </a:ext>
            </a:extLst>
          </p:cNvPr>
          <p:cNvSpPr/>
          <p:nvPr/>
        </p:nvSpPr>
        <p:spPr>
          <a:xfrm>
            <a:off x="8420607" y="-1030572"/>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27FFEE3B-5435-44CC-9EBB-943C3551A9BD}"/>
              </a:ext>
            </a:extLst>
          </p:cNvPr>
          <p:cNvSpPr/>
          <p:nvPr/>
        </p:nvSpPr>
        <p:spPr>
          <a:xfrm rot="10800000">
            <a:off x="-15353799" y="-1030573"/>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ame 36">
            <a:extLst>
              <a:ext uri="{FF2B5EF4-FFF2-40B4-BE49-F238E27FC236}">
                <a16:creationId xmlns:a16="http://schemas.microsoft.com/office/drawing/2014/main" id="{6212796E-8995-4CF6-BE7F-2EB6DACBCBCF}"/>
              </a:ext>
            </a:extLst>
          </p:cNvPr>
          <p:cNvSpPr/>
          <p:nvPr/>
        </p:nvSpPr>
        <p:spPr>
          <a:xfrm>
            <a:off x="6209024" y="17004798"/>
            <a:ext cx="2321300" cy="3946199"/>
          </a:xfrm>
          <a:prstGeom prst="frame">
            <a:avLst>
              <a:gd name="adj1" fmla="val 26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17">
            <a:extLst>
              <a:ext uri="{FF2B5EF4-FFF2-40B4-BE49-F238E27FC236}">
                <a16:creationId xmlns:a16="http://schemas.microsoft.com/office/drawing/2014/main" id="{F508AF50-ED25-4E8E-AA6D-9D2447C56A6A}"/>
              </a:ext>
            </a:extLst>
          </p:cNvPr>
          <p:cNvSpPr/>
          <p:nvPr/>
        </p:nvSpPr>
        <p:spPr>
          <a:xfrm>
            <a:off x="-11458544" y="737156"/>
            <a:ext cx="7330193" cy="970268"/>
          </a:xfrm>
          <a:prstGeom prst="rect">
            <a:avLst/>
          </a:prstGeom>
          <a:solidFill>
            <a:schemeClr val="bg1">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Ảnh lưu trữ miễn phí về bận, bán lẻ, Bảo vệ">
            <a:extLst>
              <a:ext uri="{FF2B5EF4-FFF2-40B4-BE49-F238E27FC236}">
                <a16:creationId xmlns:a16="http://schemas.microsoft.com/office/drawing/2014/main" id="{856B1967-6307-4AEF-BA55-0491DB355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0" t="12051" r="8460" b="4497"/>
          <a:stretch/>
        </p:blipFill>
        <p:spPr bwMode="auto">
          <a:xfrm>
            <a:off x="6452995" y="-14308885"/>
            <a:ext cx="2386819" cy="3946199"/>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7526ADB-3D6E-410E-BD2A-420B4F478C83}"/>
              </a:ext>
            </a:extLst>
          </p:cNvPr>
          <p:cNvSpPr/>
          <p:nvPr/>
        </p:nvSpPr>
        <p:spPr>
          <a:xfrm>
            <a:off x="6707850" y="-5938440"/>
            <a:ext cx="7198456" cy="538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1">
            <a:extLst>
              <a:ext uri="{FF2B5EF4-FFF2-40B4-BE49-F238E27FC236}">
                <a16:creationId xmlns:a16="http://schemas.microsoft.com/office/drawing/2014/main" id="{1562C1B5-1B03-4CA6-8772-0F713C70C8A5}"/>
              </a:ext>
            </a:extLst>
          </p:cNvPr>
          <p:cNvSpPr/>
          <p:nvPr/>
        </p:nvSpPr>
        <p:spPr>
          <a:xfrm>
            <a:off x="11163106" y="-3449136"/>
            <a:ext cx="2743200" cy="2743200"/>
          </a:xfrm>
          <a:prstGeom prst="ellipse">
            <a:avLst/>
          </a:prstGeom>
          <a:solidFill>
            <a:schemeClr val="bg1">
              <a:lumMod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9127A27-B05B-4711-BD19-990F5B1FC140}"/>
              </a:ext>
            </a:extLst>
          </p:cNvPr>
          <p:cNvSpPr txBox="1"/>
          <p:nvPr/>
        </p:nvSpPr>
        <p:spPr>
          <a:xfrm>
            <a:off x="-13241049" y="1045629"/>
            <a:ext cx="10608732" cy="461665"/>
          </a:xfrm>
          <a:prstGeom prst="rect">
            <a:avLst/>
          </a:prstGeom>
          <a:noFill/>
        </p:spPr>
        <p:txBody>
          <a:bodyPr wrap="square">
            <a:spAutoFit/>
          </a:bodyPr>
          <a:lstStyle/>
          <a:p>
            <a:r>
              <a:rPr lang="en-US" sz="2400" b="1" spc="300" dirty="0">
                <a:solidFill>
                  <a:schemeClr val="bg1"/>
                </a:solidFill>
                <a:effectLst/>
                <a:latin typeface="Calligraffitti" panose="020B0604020202020204" charset="0"/>
                <a:ea typeface="Calibri" panose="020F0502020204030204" pitchFamily="34" charset="0"/>
                <a:cs typeface="Calibri" panose="020F0502020204030204" pitchFamily="34" charset="0"/>
              </a:rPr>
              <a:t>FIVE QUALITY COMPONENTS</a:t>
            </a:r>
            <a:endParaRPr lang="vi-VN" sz="2400" b="1" spc="3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1BE9CD18-D117-4FCF-94A8-9484B656AF04}"/>
              </a:ext>
            </a:extLst>
          </p:cNvPr>
          <p:cNvSpPr txBox="1"/>
          <p:nvPr/>
        </p:nvSpPr>
        <p:spPr>
          <a:xfrm>
            <a:off x="-14100753" y="1955041"/>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cs typeface="Arial" panose="020B0604020202020204" pitchFamily="34" charset="0"/>
              </a:rPr>
              <a:t>Learnability</a:t>
            </a:r>
            <a:endParaRPr lang="vi-VN" sz="2400" dirty="0">
              <a:solidFill>
                <a:schemeClr val="tx1"/>
              </a:solidFill>
              <a:latin typeface="Nunito" pitchFamily="2" charset="0"/>
            </a:endParaRPr>
          </a:p>
        </p:txBody>
      </p:sp>
      <p:sp>
        <p:nvSpPr>
          <p:cNvPr id="44" name="TextBox 43">
            <a:extLst>
              <a:ext uri="{FF2B5EF4-FFF2-40B4-BE49-F238E27FC236}">
                <a16:creationId xmlns:a16="http://schemas.microsoft.com/office/drawing/2014/main" id="{03B1F3AE-BC7F-4309-9B17-9E00A55A778F}"/>
              </a:ext>
            </a:extLst>
          </p:cNvPr>
          <p:cNvSpPr txBox="1"/>
          <p:nvPr/>
        </p:nvSpPr>
        <p:spPr>
          <a:xfrm>
            <a:off x="-14692488" y="2385835"/>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Efficiency</a:t>
            </a:r>
            <a:endParaRPr lang="vi-VN" sz="2400" dirty="0">
              <a:solidFill>
                <a:schemeClr val="tx1"/>
              </a:solidFill>
              <a:latin typeface="Nunito" pitchFamily="2" charset="0"/>
            </a:endParaRPr>
          </a:p>
        </p:txBody>
      </p:sp>
      <p:sp>
        <p:nvSpPr>
          <p:cNvPr id="45" name="TextBox 44">
            <a:extLst>
              <a:ext uri="{FF2B5EF4-FFF2-40B4-BE49-F238E27FC236}">
                <a16:creationId xmlns:a16="http://schemas.microsoft.com/office/drawing/2014/main" id="{88DAF09B-6D30-4CF3-933B-FB181912E190}"/>
              </a:ext>
            </a:extLst>
          </p:cNvPr>
          <p:cNvSpPr txBox="1"/>
          <p:nvPr/>
        </p:nvSpPr>
        <p:spPr>
          <a:xfrm>
            <a:off x="-15932620" y="2816629"/>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Memorability</a:t>
            </a:r>
            <a:endParaRPr lang="vi-VN" sz="2400" dirty="0">
              <a:solidFill>
                <a:schemeClr val="tx1"/>
              </a:solidFill>
              <a:latin typeface="Nunito" pitchFamily="2" charset="0"/>
            </a:endParaRPr>
          </a:p>
        </p:txBody>
      </p:sp>
      <p:sp>
        <p:nvSpPr>
          <p:cNvPr id="46" name="TextBox 45">
            <a:extLst>
              <a:ext uri="{FF2B5EF4-FFF2-40B4-BE49-F238E27FC236}">
                <a16:creationId xmlns:a16="http://schemas.microsoft.com/office/drawing/2014/main" id="{660C4020-96BA-4DF3-B569-D8907D1A065A}"/>
              </a:ext>
            </a:extLst>
          </p:cNvPr>
          <p:cNvSpPr txBox="1"/>
          <p:nvPr/>
        </p:nvSpPr>
        <p:spPr>
          <a:xfrm>
            <a:off x="-16564635" y="3247423"/>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Errors</a:t>
            </a:r>
            <a:endParaRPr lang="vi-VN" sz="2400" dirty="0">
              <a:solidFill>
                <a:schemeClr val="tx1"/>
              </a:solidFill>
              <a:latin typeface="Nunito" pitchFamily="2" charset="0"/>
            </a:endParaRPr>
          </a:p>
        </p:txBody>
      </p:sp>
      <p:sp>
        <p:nvSpPr>
          <p:cNvPr id="47" name="TextBox 46">
            <a:extLst>
              <a:ext uri="{FF2B5EF4-FFF2-40B4-BE49-F238E27FC236}">
                <a16:creationId xmlns:a16="http://schemas.microsoft.com/office/drawing/2014/main" id="{74E5E765-7B4D-4963-A6AE-498307FA743A}"/>
              </a:ext>
            </a:extLst>
          </p:cNvPr>
          <p:cNvSpPr txBox="1"/>
          <p:nvPr/>
        </p:nvSpPr>
        <p:spPr>
          <a:xfrm>
            <a:off x="-17900952" y="3678217"/>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Satisfaction</a:t>
            </a:r>
            <a:endParaRPr lang="vi-VN" sz="2400" dirty="0">
              <a:solidFill>
                <a:schemeClr val="tx1"/>
              </a:solidFill>
              <a:latin typeface="Nunito" pitchFamily="2" charset="0"/>
            </a:endParaRPr>
          </a:p>
        </p:txBody>
      </p:sp>
    </p:spTree>
    <p:extLst>
      <p:ext uri="{BB962C8B-B14F-4D97-AF65-F5344CB8AC3E}">
        <p14:creationId xmlns:p14="http://schemas.microsoft.com/office/powerpoint/2010/main" val="7159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5759CAE-285D-4421-9A28-8A5AEC4352FD}"/>
              </a:ext>
            </a:extLst>
          </p:cNvPr>
          <p:cNvSpPr/>
          <p:nvPr/>
        </p:nvSpPr>
        <p:spPr>
          <a:xfrm>
            <a:off x="5940344" y="-297180"/>
            <a:ext cx="5943600" cy="5943600"/>
          </a:xfrm>
          <a:prstGeom prst="ellipse">
            <a:avLst/>
          </a:prstGeom>
          <a:solidFill>
            <a:schemeClr val="bg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7F45DBF-641D-4077-AB3D-A6FE0386007C}"/>
              </a:ext>
            </a:extLst>
          </p:cNvPr>
          <p:cNvSpPr/>
          <p:nvPr/>
        </p:nvSpPr>
        <p:spPr>
          <a:xfrm>
            <a:off x="4710031" y="341160"/>
            <a:ext cx="4114800" cy="4114800"/>
          </a:xfrm>
          <a:prstGeom prst="ellipse">
            <a:avLst/>
          </a:prstGeom>
          <a:solidFill>
            <a:schemeClr val="bg1">
              <a:lumMod val="25000"/>
              <a:alpha val="79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AC3A51-11A3-45EF-B970-7065E7FEE3CE}"/>
              </a:ext>
            </a:extLst>
          </p:cNvPr>
          <p:cNvGrpSpPr/>
          <p:nvPr/>
        </p:nvGrpSpPr>
        <p:grpSpPr>
          <a:xfrm rot="6875716">
            <a:off x="5167231" y="617220"/>
            <a:ext cx="3657600" cy="3657600"/>
            <a:chOff x="6647932" y="1600200"/>
            <a:chExt cx="3657600" cy="3657600"/>
          </a:xfrm>
        </p:grpSpPr>
        <p:sp>
          <p:nvSpPr>
            <p:cNvPr id="14" name="Oval 13">
              <a:extLst>
                <a:ext uri="{FF2B5EF4-FFF2-40B4-BE49-F238E27FC236}">
                  <a16:creationId xmlns:a16="http://schemas.microsoft.com/office/drawing/2014/main" id="{F6DEB498-E669-4C5F-BF60-C63D1541DB73}"/>
                </a:ext>
              </a:extLst>
            </p:cNvPr>
            <p:cNvSpPr/>
            <p:nvPr/>
          </p:nvSpPr>
          <p:spPr>
            <a:xfrm>
              <a:off x="6647932" y="1600200"/>
              <a:ext cx="3657600" cy="3657600"/>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E116ECA-683F-482C-B992-60B83376E646}"/>
                </a:ext>
              </a:extLst>
            </p:cNvPr>
            <p:cNvSpPr/>
            <p:nvPr/>
          </p:nvSpPr>
          <p:spPr>
            <a:xfrm>
              <a:off x="6672449" y="1600201"/>
              <a:ext cx="1863908" cy="1543049"/>
            </a:xfrm>
            <a:custGeom>
              <a:avLst/>
              <a:gdLst>
                <a:gd name="connsiteX0" fmla="*/ 1804284 w 1863908"/>
                <a:gd name="connsiteY0" fmla="*/ 0 h 1543049"/>
                <a:gd name="connsiteX1" fmla="*/ 1863908 w 1863908"/>
                <a:gd name="connsiteY1" fmla="*/ 3011 h 1543049"/>
                <a:gd name="connsiteX2" fmla="*/ 1863908 w 1863908"/>
                <a:gd name="connsiteY2" fmla="*/ 85673 h 1543049"/>
                <a:gd name="connsiteX3" fmla="*/ 1804284 w 1863908"/>
                <a:gd name="connsiteY3" fmla="*/ 82662 h 1543049"/>
                <a:gd name="connsiteX4" fmla="*/ 93622 w 1863908"/>
                <a:gd name="connsiteY4" fmla="*/ 1476893 h 1543049"/>
                <a:gd name="connsiteX5" fmla="*/ 83525 w 1863908"/>
                <a:gd name="connsiteY5" fmla="*/ 1543049 h 1543049"/>
                <a:gd name="connsiteX6" fmla="*/ 0 w 1863908"/>
                <a:gd name="connsiteY6" fmla="*/ 1543049 h 1543049"/>
                <a:gd name="connsiteX7" fmla="*/ 12639 w 1863908"/>
                <a:gd name="connsiteY7" fmla="*/ 1460233 h 1543049"/>
                <a:gd name="connsiteX8" fmla="*/ 1804284 w 1863908"/>
                <a:gd name="connsiteY8" fmla="*/ 0 h 154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908" h="1543049">
                  <a:moveTo>
                    <a:pt x="1804284" y="0"/>
                  </a:moveTo>
                  <a:lnTo>
                    <a:pt x="1863908" y="3011"/>
                  </a:lnTo>
                  <a:lnTo>
                    <a:pt x="1863908" y="85673"/>
                  </a:lnTo>
                  <a:lnTo>
                    <a:pt x="1804284" y="82662"/>
                  </a:lnTo>
                  <a:cubicBezTo>
                    <a:pt x="960465" y="82662"/>
                    <a:pt x="256443" y="681207"/>
                    <a:pt x="93622" y="1476893"/>
                  </a:cubicBezTo>
                  <a:lnTo>
                    <a:pt x="83525" y="1543049"/>
                  </a:lnTo>
                  <a:lnTo>
                    <a:pt x="0" y="1543049"/>
                  </a:lnTo>
                  <a:lnTo>
                    <a:pt x="12639" y="1460233"/>
                  </a:lnTo>
                  <a:cubicBezTo>
                    <a:pt x="183168" y="626880"/>
                    <a:pt x="920519" y="0"/>
                    <a:pt x="1804284"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18" name="Picture 17" descr="Ảnh lưu trữ miễn phí về bán lẻ, buôn bán, bưu kiện">
            <a:extLst>
              <a:ext uri="{FF2B5EF4-FFF2-40B4-BE49-F238E27FC236}">
                <a16:creationId xmlns:a16="http://schemas.microsoft.com/office/drawing/2014/main" id="{6A0350F1-FC1D-41D4-914A-5EA2A4B99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 t="15375" r="1157" b="21191"/>
          <a:stretch/>
        </p:blipFill>
        <p:spPr bwMode="auto">
          <a:xfrm>
            <a:off x="5377787" y="754380"/>
            <a:ext cx="3262530" cy="3291840"/>
          </a:xfrm>
          <a:custGeom>
            <a:avLst/>
            <a:gdLst>
              <a:gd name="connsiteX0" fmla="*/ 1631265 w 3262530"/>
              <a:gd name="connsiteY0" fmla="*/ 0 h 3291840"/>
              <a:gd name="connsiteX1" fmla="*/ 3262530 w 3262530"/>
              <a:gd name="connsiteY1" fmla="*/ 1645920 h 3291840"/>
              <a:gd name="connsiteX2" fmla="*/ 1631265 w 3262530"/>
              <a:gd name="connsiteY2" fmla="*/ 3291840 h 3291840"/>
              <a:gd name="connsiteX3" fmla="*/ 0 w 3262530"/>
              <a:gd name="connsiteY3" fmla="*/ 1645920 h 3291840"/>
              <a:gd name="connsiteX4" fmla="*/ 1631265 w 3262530"/>
              <a:gd name="connsiteY4" fmla="*/ 0 h 3291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30" h="3291840">
                <a:moveTo>
                  <a:pt x="1631265" y="0"/>
                </a:moveTo>
                <a:cubicBezTo>
                  <a:pt x="2532188" y="0"/>
                  <a:pt x="3262530" y="736903"/>
                  <a:pt x="3262530" y="1645920"/>
                </a:cubicBezTo>
                <a:cubicBezTo>
                  <a:pt x="3262530" y="2554937"/>
                  <a:pt x="2532188" y="3291840"/>
                  <a:pt x="1631265" y="3291840"/>
                </a:cubicBezTo>
                <a:cubicBezTo>
                  <a:pt x="730342" y="3291840"/>
                  <a:pt x="0" y="2554937"/>
                  <a:pt x="0" y="1645920"/>
                </a:cubicBezTo>
                <a:cubicBezTo>
                  <a:pt x="0" y="736903"/>
                  <a:pt x="730342" y="0"/>
                  <a:pt x="1631265" y="0"/>
                </a:cubicBezTo>
                <a:close/>
              </a:path>
            </a:pathLst>
          </a:custGeom>
          <a:noFill/>
          <a:extLst>
            <a:ext uri="{909E8E84-426E-40DD-AFC4-6F175D3DCCD1}">
              <a14:hiddenFill xmlns:a14="http://schemas.microsoft.com/office/drawing/2010/main">
                <a:solidFill>
                  <a:srgbClr val="FFFFFF"/>
                </a:solidFill>
              </a14:hiddenFill>
            </a:ext>
          </a:extLst>
        </p:spPr>
      </p:pic>
      <p:sp>
        <p:nvSpPr>
          <p:cNvPr id="19" name="Google Shape;216;p33">
            <a:extLst>
              <a:ext uri="{FF2B5EF4-FFF2-40B4-BE49-F238E27FC236}">
                <a16:creationId xmlns:a16="http://schemas.microsoft.com/office/drawing/2014/main" id="{A0C78602-24F8-45AD-A7E9-33D1154913C8}"/>
              </a:ext>
            </a:extLst>
          </p:cNvPr>
          <p:cNvSpPr txBox="1">
            <a:spLocks/>
          </p:cNvSpPr>
          <p:nvPr/>
        </p:nvSpPr>
        <p:spPr>
          <a:xfrm rot="-13826">
            <a:off x="510077" y="-699500"/>
            <a:ext cx="3204511" cy="208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600" b="1" dirty="0"/>
              <a:t>Usability </a:t>
            </a:r>
          </a:p>
        </p:txBody>
      </p:sp>
      <p:sp>
        <p:nvSpPr>
          <p:cNvPr id="21" name="TextBox 20">
            <a:extLst>
              <a:ext uri="{FF2B5EF4-FFF2-40B4-BE49-F238E27FC236}">
                <a16:creationId xmlns:a16="http://schemas.microsoft.com/office/drawing/2014/main" id="{3DF57B92-D023-49A4-A4C5-F78697BD669F}"/>
              </a:ext>
            </a:extLst>
          </p:cNvPr>
          <p:cNvSpPr txBox="1"/>
          <p:nvPr/>
        </p:nvSpPr>
        <p:spPr>
          <a:xfrm>
            <a:off x="168612" y="1239526"/>
            <a:ext cx="4782556" cy="2664447"/>
          </a:xfrm>
          <a:prstGeom prst="rect">
            <a:avLst/>
          </a:prstGeom>
          <a:noFill/>
        </p:spPr>
        <p:txBody>
          <a:bodyPr wrap="square">
            <a:spAutoFit/>
          </a:bodyPr>
          <a:lstStyle/>
          <a:p>
            <a:pPr marL="0" marR="0">
              <a:lnSpc>
                <a:spcPct val="107000"/>
              </a:lnSpc>
              <a:spcBef>
                <a:spcPts val="0"/>
              </a:spcBef>
              <a:spcAft>
                <a:spcPts val="800"/>
              </a:spcAft>
            </a:pPr>
            <a:r>
              <a:rPr lang="vi-VN" sz="1600" dirty="0">
                <a:solidFill>
                  <a:srgbClr val="202122"/>
                </a:solidFill>
                <a:latin typeface="Nunito" pitchFamily="2" charset="0"/>
                <a:ea typeface="Calibri" panose="020F0502020204030204" pitchFamily="34" charset="0"/>
                <a:cs typeface="Arial" panose="020B0604020202020204" pitchFamily="34" charset="0"/>
              </a:rPr>
              <a:t>T</a:t>
            </a:r>
            <a:r>
              <a:rPr lang="vi-VN" sz="1600" dirty="0">
                <a:solidFill>
                  <a:srgbClr val="202122"/>
                </a:solidFill>
                <a:effectLst/>
                <a:latin typeface="Nunito" pitchFamily="2" charset="0"/>
                <a:ea typeface="Calibri" panose="020F0502020204030204" pitchFamily="34" charset="0"/>
                <a:cs typeface="Arial" panose="020B0604020202020204" pitchFamily="34" charset="0"/>
              </a:rPr>
              <a:t>he capacity of a system to provide a condition for its users to perform the tasks safely, effectively, and efficiently while enjoying the experience.</a:t>
            </a:r>
            <a:endParaRPr lang="vi-VN" sz="1600" dirty="0">
              <a:effectLst/>
              <a:latin typeface="Nunito" pitchFamily="2"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extent to which a product can be used by specified users to achieve specified goals with effectiveness, efficiency, and satisfaction in a specified context of use." </a:t>
            </a:r>
          </a:p>
          <a:p>
            <a:pPr marL="0" marR="0">
              <a:lnSpc>
                <a:spcPct val="107000"/>
              </a:lnSpc>
              <a:spcBef>
                <a:spcPts val="0"/>
              </a:spcBef>
              <a:spcAft>
                <a:spcPts val="800"/>
              </a:spcAft>
            </a:pPr>
            <a:r>
              <a:rPr lang="vi-VN" sz="1600" dirty="0">
                <a:solidFill>
                  <a:srgbClr val="202122"/>
                </a:solidFill>
                <a:effectLst/>
                <a:latin typeface="Nunito" pitchFamily="2" charset="0"/>
                <a:ea typeface="Calibri" panose="020F0502020204030204" pitchFamily="34" charset="0"/>
                <a:cs typeface="Arial" panose="020B0604020202020204" pitchFamily="34" charset="0"/>
              </a:rPr>
              <a:t>The word "usability" also refers to methods for improving ease-of-use during the design process.</a:t>
            </a:r>
            <a:endParaRPr lang="vi-VN" sz="1600" dirty="0">
              <a:effectLst/>
              <a:latin typeface="Nunito" pitchFamily="2" charset="0"/>
              <a:ea typeface="Calibri" panose="020F0502020204030204" pitchFamily="34" charset="0"/>
              <a:cs typeface="Arial" panose="020B0604020202020204" pitchFamily="34" charset="0"/>
            </a:endParaRPr>
          </a:p>
        </p:txBody>
      </p:sp>
      <p:sp>
        <p:nvSpPr>
          <p:cNvPr id="22" name="Google Shape;216;p33">
            <a:extLst>
              <a:ext uri="{FF2B5EF4-FFF2-40B4-BE49-F238E27FC236}">
                <a16:creationId xmlns:a16="http://schemas.microsoft.com/office/drawing/2014/main" id="{3484C71A-92C4-4DB3-BEC6-F13F0A51D092}"/>
              </a:ext>
            </a:extLst>
          </p:cNvPr>
          <p:cNvSpPr txBox="1">
            <a:spLocks/>
          </p:cNvSpPr>
          <p:nvPr/>
        </p:nvSpPr>
        <p:spPr>
          <a:xfrm rot="-13826">
            <a:off x="-4069602" y="339882"/>
            <a:ext cx="6008065" cy="2052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Calligraffitti"/>
              <a:buNone/>
              <a:defRPr sz="4300" b="0" i="0" u="none" strike="noStrike" cap="none">
                <a:solidFill>
                  <a:schemeClr val="dk1"/>
                </a:solidFill>
                <a:latin typeface="Calligraffitti"/>
                <a:ea typeface="Calligraffitti"/>
                <a:cs typeface="Calligraffitti"/>
                <a:sym typeface="Calligraffitti"/>
              </a:defRPr>
            </a:lvl1pPr>
            <a:lvl2pPr marR="0" lvl="1"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2pPr>
            <a:lvl3pPr marR="0" lvl="2"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3pPr>
            <a:lvl4pPr marR="0" lvl="3"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4pPr>
            <a:lvl5pPr marR="0" lvl="4"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5pPr>
            <a:lvl6pPr marR="0" lvl="5"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6pPr>
            <a:lvl7pPr marR="0" lvl="6"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7pPr>
            <a:lvl8pPr marR="0" lvl="7"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8pPr>
            <a:lvl9pPr marR="0" lvl="8" algn="l" rtl="0">
              <a:lnSpc>
                <a:spcPct val="100000"/>
              </a:lnSpc>
              <a:spcBef>
                <a:spcPts val="0"/>
              </a:spcBef>
              <a:spcAft>
                <a:spcPts val="0"/>
              </a:spcAft>
              <a:buClr>
                <a:schemeClr val="dk1"/>
              </a:buClr>
              <a:buSzPts val="3700"/>
              <a:buFont typeface="Calligraffitti"/>
              <a:buNone/>
              <a:defRPr sz="3700" b="0" i="0" u="none" strike="noStrike" cap="none">
                <a:solidFill>
                  <a:schemeClr val="dk1"/>
                </a:solidFill>
                <a:latin typeface="Calligraffitti"/>
                <a:ea typeface="Calligraffitti"/>
                <a:cs typeface="Calligraffitti"/>
                <a:sym typeface="Calligraffitti"/>
              </a:defRPr>
            </a:lvl9pPr>
          </a:lstStyle>
          <a:p>
            <a:r>
              <a:rPr lang="vi-VN" sz="4000" b="1"/>
              <a:t>Usability &amp;</a:t>
            </a:r>
            <a:br>
              <a:rPr lang="vi-VN" sz="4000" b="1"/>
            </a:br>
            <a:r>
              <a:rPr lang="vi-VN" sz="4000" b="1"/>
              <a:t>     Persuasivenesss</a:t>
            </a:r>
            <a:endParaRPr lang="vi-VN" sz="4000" b="1" dirty="0"/>
          </a:p>
        </p:txBody>
      </p:sp>
      <p:sp>
        <p:nvSpPr>
          <p:cNvPr id="23" name="Freeform: Shape 22">
            <a:extLst>
              <a:ext uri="{FF2B5EF4-FFF2-40B4-BE49-F238E27FC236}">
                <a16:creationId xmlns:a16="http://schemas.microsoft.com/office/drawing/2014/main" id="{37CCEC0F-5E79-48CE-85F6-EEFD9D6EC93D}"/>
              </a:ext>
            </a:extLst>
          </p:cNvPr>
          <p:cNvSpPr/>
          <p:nvPr/>
        </p:nvSpPr>
        <p:spPr>
          <a:xfrm>
            <a:off x="3235253" y="-1030572"/>
            <a:ext cx="10805685" cy="6870889"/>
          </a:xfrm>
          <a:custGeom>
            <a:avLst/>
            <a:gdLst>
              <a:gd name="connsiteX0" fmla="*/ 0 w 10805685"/>
              <a:gd name="connsiteY0" fmla="*/ 6855553 h 6870889"/>
              <a:gd name="connsiteX1" fmla="*/ 91391 w 10805685"/>
              <a:gd name="connsiteY1" fmla="*/ 6857997 h 6870889"/>
              <a:gd name="connsiteX2" fmla="*/ 0 w 10805685"/>
              <a:gd name="connsiteY2" fmla="*/ 6857997 h 6870889"/>
              <a:gd name="connsiteX3" fmla="*/ 91502 w 10805685"/>
              <a:gd name="connsiteY3" fmla="*/ 0 h 6870889"/>
              <a:gd name="connsiteX4" fmla="*/ 7357731 w 10805685"/>
              <a:gd name="connsiteY4" fmla="*/ 0 h 6870889"/>
              <a:gd name="connsiteX5" fmla="*/ 7357731 w 10805685"/>
              <a:gd name="connsiteY5" fmla="*/ 12889 h 6870889"/>
              <a:gd name="connsiteX6" fmla="*/ 10805685 w 10805685"/>
              <a:gd name="connsiteY6" fmla="*/ 12889 h 6870889"/>
              <a:gd name="connsiteX7" fmla="*/ 10805685 w 10805685"/>
              <a:gd name="connsiteY7" fmla="*/ 6870889 h 6870889"/>
              <a:gd name="connsiteX8" fmla="*/ 7357731 w 10805685"/>
              <a:gd name="connsiteY8" fmla="*/ 6870889 h 6870889"/>
              <a:gd name="connsiteX9" fmla="*/ 7357731 w 10805685"/>
              <a:gd name="connsiteY9" fmla="*/ 6857997 h 6870889"/>
              <a:gd name="connsiteX10" fmla="*/ 91391 w 10805685"/>
              <a:gd name="connsiteY10" fmla="*/ 6857997 h 6870889"/>
              <a:gd name="connsiteX11" fmla="*/ 3334321 w 10805685"/>
              <a:gd name="connsiteY11" fmla="*/ 3428997 h 6870889"/>
              <a:gd name="connsiteX12" fmla="*/ 258272 w 10805685"/>
              <a:gd name="connsiteY12" fmla="*/ 4459 h 6870889"/>
              <a:gd name="connsiteX13" fmla="*/ 0 w 10805685"/>
              <a:gd name="connsiteY13" fmla="*/ 0 h 6870889"/>
              <a:gd name="connsiteX14" fmla="*/ 91280 w 10805685"/>
              <a:gd name="connsiteY14" fmla="*/ 0 h 6870889"/>
              <a:gd name="connsiteX15" fmla="*/ 0 w 10805685"/>
              <a:gd name="connsiteY15" fmla="*/ 2440 h 68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05685" h="6870889">
                <a:moveTo>
                  <a:pt x="0" y="6855553"/>
                </a:moveTo>
                <a:lnTo>
                  <a:pt x="91391" y="6857997"/>
                </a:lnTo>
                <a:lnTo>
                  <a:pt x="0" y="6857997"/>
                </a:lnTo>
                <a:close/>
                <a:moveTo>
                  <a:pt x="91502" y="0"/>
                </a:moveTo>
                <a:lnTo>
                  <a:pt x="7357731" y="0"/>
                </a:lnTo>
                <a:lnTo>
                  <a:pt x="7357731" y="12889"/>
                </a:lnTo>
                <a:lnTo>
                  <a:pt x="10805685" y="12889"/>
                </a:lnTo>
                <a:lnTo>
                  <a:pt x="10805685"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close/>
                <a:moveTo>
                  <a:pt x="0" y="0"/>
                </a:moveTo>
                <a:lnTo>
                  <a:pt x="91280" y="0"/>
                </a:lnTo>
                <a:lnTo>
                  <a:pt x="0" y="24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FC3D5D0-48A8-4DAD-A1CD-D12B920AE44B}"/>
              </a:ext>
            </a:extLst>
          </p:cNvPr>
          <p:cNvSpPr/>
          <p:nvPr/>
        </p:nvSpPr>
        <p:spPr>
          <a:xfrm rot="10800000">
            <a:off x="-6947278" y="-1030573"/>
            <a:ext cx="17034710" cy="6870890"/>
          </a:xfrm>
          <a:custGeom>
            <a:avLst/>
            <a:gdLst>
              <a:gd name="connsiteX0" fmla="*/ 0 w 17034710"/>
              <a:gd name="connsiteY0" fmla="*/ 2440 h 6870890"/>
              <a:gd name="connsiteX1" fmla="*/ 0 w 17034710"/>
              <a:gd name="connsiteY1" fmla="*/ 0 h 6870890"/>
              <a:gd name="connsiteX2" fmla="*/ 91280 w 17034710"/>
              <a:gd name="connsiteY2" fmla="*/ 0 h 6870890"/>
              <a:gd name="connsiteX3" fmla="*/ 91391 w 17034710"/>
              <a:gd name="connsiteY3" fmla="*/ 6857997 h 6870890"/>
              <a:gd name="connsiteX4" fmla="*/ 0 w 17034710"/>
              <a:gd name="connsiteY4" fmla="*/ 6857997 h 6870890"/>
              <a:gd name="connsiteX5" fmla="*/ 0 w 17034710"/>
              <a:gd name="connsiteY5" fmla="*/ 6855553 h 6870890"/>
              <a:gd name="connsiteX6" fmla="*/ 17034710 w 17034710"/>
              <a:gd name="connsiteY6" fmla="*/ 6870890 h 6870890"/>
              <a:gd name="connsiteX7" fmla="*/ 10303518 w 17034710"/>
              <a:gd name="connsiteY7" fmla="*/ 6870890 h 6870890"/>
              <a:gd name="connsiteX8" fmla="*/ 10303518 w 17034710"/>
              <a:gd name="connsiteY8" fmla="*/ 6870889 h 6870890"/>
              <a:gd name="connsiteX9" fmla="*/ 7357731 w 17034710"/>
              <a:gd name="connsiteY9" fmla="*/ 6870889 h 6870890"/>
              <a:gd name="connsiteX10" fmla="*/ 7357731 w 17034710"/>
              <a:gd name="connsiteY10" fmla="*/ 6857997 h 6870890"/>
              <a:gd name="connsiteX11" fmla="*/ 91391 w 17034710"/>
              <a:gd name="connsiteY11" fmla="*/ 6857997 h 6870890"/>
              <a:gd name="connsiteX12" fmla="*/ 3334321 w 17034710"/>
              <a:gd name="connsiteY12" fmla="*/ 3428997 h 6870890"/>
              <a:gd name="connsiteX13" fmla="*/ 258272 w 17034710"/>
              <a:gd name="connsiteY13" fmla="*/ 4459 h 6870890"/>
              <a:gd name="connsiteX14" fmla="*/ 91502 w 17034710"/>
              <a:gd name="connsiteY14" fmla="*/ 0 h 6870890"/>
              <a:gd name="connsiteX15" fmla="*/ 7357731 w 17034710"/>
              <a:gd name="connsiteY15" fmla="*/ 0 h 6870890"/>
              <a:gd name="connsiteX16" fmla="*/ 7357731 w 17034710"/>
              <a:gd name="connsiteY16" fmla="*/ 12889 h 6870890"/>
              <a:gd name="connsiteX17" fmla="*/ 10303518 w 17034710"/>
              <a:gd name="connsiteY17" fmla="*/ 12889 h 6870890"/>
              <a:gd name="connsiteX18" fmla="*/ 10303518 w 17034710"/>
              <a:gd name="connsiteY18" fmla="*/ 0 h 6870890"/>
              <a:gd name="connsiteX19" fmla="*/ 17034710 w 17034710"/>
              <a:gd name="connsiteY19" fmla="*/ 0 h 687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034710" h="6870890">
                <a:moveTo>
                  <a:pt x="0" y="2440"/>
                </a:moveTo>
                <a:lnTo>
                  <a:pt x="0" y="0"/>
                </a:lnTo>
                <a:lnTo>
                  <a:pt x="91280" y="0"/>
                </a:lnTo>
                <a:close/>
                <a:moveTo>
                  <a:pt x="91391" y="6857997"/>
                </a:moveTo>
                <a:lnTo>
                  <a:pt x="0" y="6857997"/>
                </a:lnTo>
                <a:lnTo>
                  <a:pt x="0" y="6855553"/>
                </a:lnTo>
                <a:close/>
                <a:moveTo>
                  <a:pt x="17034710" y="6870890"/>
                </a:moveTo>
                <a:lnTo>
                  <a:pt x="10303518" y="6870890"/>
                </a:lnTo>
                <a:lnTo>
                  <a:pt x="10303518" y="6870889"/>
                </a:lnTo>
                <a:lnTo>
                  <a:pt x="7357731" y="6870889"/>
                </a:lnTo>
                <a:lnTo>
                  <a:pt x="7357731" y="6857997"/>
                </a:lnTo>
                <a:lnTo>
                  <a:pt x="91391" y="6857997"/>
                </a:lnTo>
                <a:cubicBezTo>
                  <a:pt x="1882412" y="6857997"/>
                  <a:pt x="3334321" y="5322781"/>
                  <a:pt x="3334321" y="3428997"/>
                </a:cubicBezTo>
                <a:cubicBezTo>
                  <a:pt x="3334321" y="1594394"/>
                  <a:pt x="1971738" y="96298"/>
                  <a:pt x="258272" y="4459"/>
                </a:cubicBezTo>
                <a:lnTo>
                  <a:pt x="91502" y="0"/>
                </a:lnTo>
                <a:lnTo>
                  <a:pt x="7357731" y="0"/>
                </a:lnTo>
                <a:lnTo>
                  <a:pt x="7357731" y="12889"/>
                </a:lnTo>
                <a:lnTo>
                  <a:pt x="10303518" y="12889"/>
                </a:lnTo>
                <a:lnTo>
                  <a:pt x="10303518" y="0"/>
                </a:lnTo>
                <a:lnTo>
                  <a:pt x="1703471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ame 25">
            <a:extLst>
              <a:ext uri="{FF2B5EF4-FFF2-40B4-BE49-F238E27FC236}">
                <a16:creationId xmlns:a16="http://schemas.microsoft.com/office/drawing/2014/main" id="{9083FE3B-0D0F-459A-8E58-04A1E9B35F53}"/>
              </a:ext>
            </a:extLst>
          </p:cNvPr>
          <p:cNvSpPr/>
          <p:nvPr/>
        </p:nvSpPr>
        <p:spPr>
          <a:xfrm>
            <a:off x="6209024" y="758647"/>
            <a:ext cx="2321300" cy="3946199"/>
          </a:xfrm>
          <a:prstGeom prst="frame">
            <a:avLst>
              <a:gd name="adj1" fmla="val 26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17">
            <a:extLst>
              <a:ext uri="{FF2B5EF4-FFF2-40B4-BE49-F238E27FC236}">
                <a16:creationId xmlns:a16="http://schemas.microsoft.com/office/drawing/2014/main" id="{496259E3-F977-448A-A28D-B1344DB7DD01}"/>
              </a:ext>
            </a:extLst>
          </p:cNvPr>
          <p:cNvSpPr/>
          <p:nvPr/>
        </p:nvSpPr>
        <p:spPr>
          <a:xfrm>
            <a:off x="-1446465" y="737156"/>
            <a:ext cx="7330193" cy="970268"/>
          </a:xfrm>
          <a:prstGeom prst="rect">
            <a:avLst/>
          </a:prstGeom>
          <a:solidFill>
            <a:schemeClr val="bg1">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823317-FB01-46DC-B3BC-0DFDEFB0FA44}"/>
              </a:ext>
            </a:extLst>
          </p:cNvPr>
          <p:cNvSpPr/>
          <p:nvPr/>
        </p:nvSpPr>
        <p:spPr>
          <a:xfrm>
            <a:off x="7074135" y="-5553320"/>
            <a:ext cx="7198456" cy="5381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1">
            <a:extLst>
              <a:ext uri="{FF2B5EF4-FFF2-40B4-BE49-F238E27FC236}">
                <a16:creationId xmlns:a16="http://schemas.microsoft.com/office/drawing/2014/main" id="{10B3AAE2-6EE1-40E6-B96A-A697B15EB244}"/>
              </a:ext>
            </a:extLst>
          </p:cNvPr>
          <p:cNvSpPr/>
          <p:nvPr/>
        </p:nvSpPr>
        <p:spPr>
          <a:xfrm>
            <a:off x="7563878" y="-744927"/>
            <a:ext cx="2743200" cy="2743200"/>
          </a:xfrm>
          <a:prstGeom prst="ellipse">
            <a:avLst/>
          </a:prstGeom>
          <a:solidFill>
            <a:schemeClr val="bg1">
              <a:lumMod val="2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Ảnh lưu trữ miễn phí về bận, bán lẻ, Bảo vệ">
            <a:extLst>
              <a:ext uri="{FF2B5EF4-FFF2-40B4-BE49-F238E27FC236}">
                <a16:creationId xmlns:a16="http://schemas.microsoft.com/office/drawing/2014/main" id="{3F855FE7-8ECB-483A-A283-F82BE703BB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0" t="12051" r="8460" b="4497"/>
          <a:stretch/>
        </p:blipFill>
        <p:spPr bwMode="auto">
          <a:xfrm>
            <a:off x="6452995" y="541686"/>
            <a:ext cx="2386819" cy="39461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15BC950-EB1E-461C-926B-7859C6ECD3F2}"/>
              </a:ext>
            </a:extLst>
          </p:cNvPr>
          <p:cNvSpPr txBox="1"/>
          <p:nvPr/>
        </p:nvSpPr>
        <p:spPr>
          <a:xfrm>
            <a:off x="125043" y="1045629"/>
            <a:ext cx="10608732" cy="461665"/>
          </a:xfrm>
          <a:prstGeom prst="rect">
            <a:avLst/>
          </a:prstGeom>
          <a:noFill/>
        </p:spPr>
        <p:txBody>
          <a:bodyPr wrap="square">
            <a:spAutoFit/>
          </a:bodyPr>
          <a:lstStyle/>
          <a:p>
            <a:r>
              <a:rPr lang="en-US" sz="2400" b="1" spc="300" dirty="0">
                <a:solidFill>
                  <a:schemeClr val="bg1"/>
                </a:solidFill>
                <a:effectLst/>
                <a:latin typeface="Calligraffitti" panose="020B0604020202020204" charset="0"/>
                <a:ea typeface="Calibri" panose="020F0502020204030204" pitchFamily="34" charset="0"/>
                <a:cs typeface="Calibri" panose="020F0502020204030204" pitchFamily="34" charset="0"/>
              </a:rPr>
              <a:t>FIVE QUALITY COMPONENTS</a:t>
            </a:r>
            <a:endParaRPr lang="vi-VN" sz="2400" b="1" spc="300"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387647D3-5240-4B1B-B2B0-D66B13979B28}"/>
              </a:ext>
            </a:extLst>
          </p:cNvPr>
          <p:cNvSpPr txBox="1"/>
          <p:nvPr/>
        </p:nvSpPr>
        <p:spPr>
          <a:xfrm>
            <a:off x="769268" y="2385835"/>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Efficiency</a:t>
            </a:r>
            <a:endParaRPr lang="vi-VN" sz="2400" dirty="0">
              <a:solidFill>
                <a:schemeClr val="tx1"/>
              </a:solidFill>
              <a:latin typeface="Nunito" pitchFamily="2" charset="0"/>
            </a:endParaRPr>
          </a:p>
        </p:txBody>
      </p:sp>
      <p:sp>
        <p:nvSpPr>
          <p:cNvPr id="30" name="TextBox 29">
            <a:extLst>
              <a:ext uri="{FF2B5EF4-FFF2-40B4-BE49-F238E27FC236}">
                <a16:creationId xmlns:a16="http://schemas.microsoft.com/office/drawing/2014/main" id="{63A72135-24AE-45A6-BCF9-8B05059CAED6}"/>
              </a:ext>
            </a:extLst>
          </p:cNvPr>
          <p:cNvSpPr txBox="1"/>
          <p:nvPr/>
        </p:nvSpPr>
        <p:spPr>
          <a:xfrm>
            <a:off x="769268" y="2816629"/>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Memorability</a:t>
            </a:r>
            <a:endParaRPr lang="vi-VN" sz="2400" dirty="0">
              <a:solidFill>
                <a:schemeClr val="tx1"/>
              </a:solidFill>
              <a:latin typeface="Nunito" pitchFamily="2" charset="0"/>
            </a:endParaRPr>
          </a:p>
        </p:txBody>
      </p:sp>
      <p:sp>
        <p:nvSpPr>
          <p:cNvPr id="31" name="TextBox 30">
            <a:extLst>
              <a:ext uri="{FF2B5EF4-FFF2-40B4-BE49-F238E27FC236}">
                <a16:creationId xmlns:a16="http://schemas.microsoft.com/office/drawing/2014/main" id="{D36057C3-0E7C-4D1B-80CC-51F1085D6A3A}"/>
              </a:ext>
            </a:extLst>
          </p:cNvPr>
          <p:cNvSpPr txBox="1"/>
          <p:nvPr/>
        </p:nvSpPr>
        <p:spPr>
          <a:xfrm>
            <a:off x="769268" y="3247423"/>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Errors</a:t>
            </a:r>
            <a:endParaRPr lang="vi-VN" sz="2400" dirty="0">
              <a:solidFill>
                <a:schemeClr val="tx1"/>
              </a:solidFill>
              <a:latin typeface="Nunito" pitchFamily="2" charset="0"/>
            </a:endParaRPr>
          </a:p>
        </p:txBody>
      </p:sp>
      <p:sp>
        <p:nvSpPr>
          <p:cNvPr id="32" name="TextBox 31">
            <a:extLst>
              <a:ext uri="{FF2B5EF4-FFF2-40B4-BE49-F238E27FC236}">
                <a16:creationId xmlns:a16="http://schemas.microsoft.com/office/drawing/2014/main" id="{9E644ABC-72F3-4962-A5E7-BD0347C76CE7}"/>
              </a:ext>
            </a:extLst>
          </p:cNvPr>
          <p:cNvSpPr txBox="1"/>
          <p:nvPr/>
        </p:nvSpPr>
        <p:spPr>
          <a:xfrm>
            <a:off x="769268" y="3678217"/>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rPr>
              <a:t>Satisfaction</a:t>
            </a:r>
            <a:endParaRPr lang="vi-VN" sz="2400" dirty="0">
              <a:solidFill>
                <a:schemeClr val="tx1"/>
              </a:solidFill>
              <a:latin typeface="Nunito" pitchFamily="2" charset="0"/>
            </a:endParaRPr>
          </a:p>
        </p:txBody>
      </p:sp>
      <p:sp>
        <p:nvSpPr>
          <p:cNvPr id="33" name="Rectangle 32">
            <a:extLst>
              <a:ext uri="{FF2B5EF4-FFF2-40B4-BE49-F238E27FC236}">
                <a16:creationId xmlns:a16="http://schemas.microsoft.com/office/drawing/2014/main" id="{7CBA6F56-66E2-45C0-AD8C-921C7CBD38BF}"/>
              </a:ext>
            </a:extLst>
          </p:cNvPr>
          <p:cNvSpPr/>
          <p:nvPr/>
        </p:nvSpPr>
        <p:spPr>
          <a:xfrm>
            <a:off x="-4627418" y="5767680"/>
            <a:ext cx="21446836" cy="6712527"/>
          </a:xfrm>
          <a:prstGeom prst="rect">
            <a:avLst/>
          </a:prstGeom>
          <a:solidFill>
            <a:srgbClr val="D4C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4219C2E8-E4A7-472C-A437-850CE8D57548}"/>
              </a:ext>
            </a:extLst>
          </p:cNvPr>
          <p:cNvSpPr/>
          <p:nvPr/>
        </p:nvSpPr>
        <p:spPr>
          <a:xfrm>
            <a:off x="9008562" y="14071600"/>
            <a:ext cx="270932" cy="2187474"/>
          </a:xfrm>
          <a:prstGeom prst="rect">
            <a:avLst/>
          </a:prstGeom>
          <a:solidFill>
            <a:srgbClr val="091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E9464C1-2563-4336-AE6A-1350734BB64A}"/>
              </a:ext>
            </a:extLst>
          </p:cNvPr>
          <p:cNvCxnSpPr>
            <a:cxnSpLocks/>
          </p:cNvCxnSpPr>
          <p:nvPr/>
        </p:nvCxnSpPr>
        <p:spPr>
          <a:xfrm>
            <a:off x="-17669677" y="1386160"/>
            <a:ext cx="4094354" cy="0"/>
          </a:xfrm>
          <a:prstGeom prst="line">
            <a:avLst/>
          </a:prstGeom>
          <a:ln>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874A730-D067-4614-AF97-DF318CFB54DD}"/>
              </a:ext>
            </a:extLst>
          </p:cNvPr>
          <p:cNvSpPr txBox="1"/>
          <p:nvPr/>
        </p:nvSpPr>
        <p:spPr>
          <a:xfrm>
            <a:off x="769268" y="1955041"/>
            <a:ext cx="10610850" cy="461665"/>
          </a:xfrm>
          <a:prstGeom prst="rect">
            <a:avLst/>
          </a:prstGeom>
          <a:noFill/>
        </p:spPr>
        <p:txBody>
          <a:bodyPr wrap="square">
            <a:spAutoFit/>
          </a:bodyPr>
          <a:lstStyle/>
          <a:p>
            <a:r>
              <a:rPr lang="vi-VN" sz="2400" dirty="0">
                <a:solidFill>
                  <a:schemeClr val="tx1"/>
                </a:solidFill>
                <a:effectLst/>
                <a:latin typeface="Nunito" pitchFamily="2" charset="0"/>
                <a:ea typeface="Times New Roman" panose="02020603050405020304" pitchFamily="18" charset="0"/>
                <a:cs typeface="Arial" panose="020B0604020202020204" pitchFamily="34" charset="0"/>
              </a:rPr>
              <a:t>Learnability</a:t>
            </a:r>
            <a:endParaRPr lang="vi-VN" sz="2400" dirty="0">
              <a:solidFill>
                <a:schemeClr val="tx1"/>
              </a:solidFill>
              <a:latin typeface="Nunito" pitchFamily="2" charset="0"/>
            </a:endParaRPr>
          </a:p>
        </p:txBody>
      </p:sp>
      <p:sp>
        <p:nvSpPr>
          <p:cNvPr id="37" name="Rectangle: Rounded Corners 36">
            <a:extLst>
              <a:ext uri="{FF2B5EF4-FFF2-40B4-BE49-F238E27FC236}">
                <a16:creationId xmlns:a16="http://schemas.microsoft.com/office/drawing/2014/main" id="{1D8D2226-9DEF-42AD-BDC8-37CC44A97C9B}"/>
              </a:ext>
            </a:extLst>
          </p:cNvPr>
          <p:cNvSpPr/>
          <p:nvPr/>
        </p:nvSpPr>
        <p:spPr>
          <a:xfrm rot="20457142">
            <a:off x="5509233" y="13926343"/>
            <a:ext cx="2286000" cy="2286000"/>
          </a:xfrm>
          <a:prstGeom prst="roundRect">
            <a:avLst/>
          </a:prstGeom>
          <a:solidFill>
            <a:schemeClr val="bg1">
              <a:lumMod val="2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DA3ADA46-DECF-4695-9344-55ED6E4C1392}"/>
              </a:ext>
            </a:extLst>
          </p:cNvPr>
          <p:cNvSpPr/>
          <p:nvPr/>
        </p:nvSpPr>
        <p:spPr>
          <a:xfrm rot="8906429">
            <a:off x="5498011" y="13926343"/>
            <a:ext cx="2286000" cy="2286000"/>
          </a:xfrm>
          <a:prstGeom prst="roundRect">
            <a:avLst/>
          </a:prstGeom>
          <a:noFill/>
          <a:ln>
            <a:solidFill>
              <a:schemeClr val="accent1">
                <a:shade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hinh1" descr="Ảnh lưu trữ miễn phí về Bảo vệ, căn hộ, căn nhà">
            <a:extLst>
              <a:ext uri="{FF2B5EF4-FFF2-40B4-BE49-F238E27FC236}">
                <a16:creationId xmlns:a16="http://schemas.microsoft.com/office/drawing/2014/main" id="{BDA22E50-6260-4CBC-AB80-31E386A918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2" t="13275" r="8388" b="27080"/>
          <a:stretch/>
        </p:blipFill>
        <p:spPr bwMode="auto">
          <a:xfrm rot="3600000">
            <a:off x="5316932" y="13708519"/>
            <a:ext cx="2770386" cy="2787424"/>
          </a:xfrm>
          <a:custGeom>
            <a:avLst/>
            <a:gdLst>
              <a:gd name="connsiteX0" fmla="*/ 1579706 w 2873940"/>
              <a:gd name="connsiteY0" fmla="*/ 257 h 2891615"/>
              <a:gd name="connsiteX1" fmla="*/ 1901705 w 2873940"/>
              <a:gd name="connsiteY1" fmla="*/ 156308 h 2891615"/>
              <a:gd name="connsiteX2" fmla="*/ 2800583 w 2873940"/>
              <a:gd name="connsiteY2" fmla="*/ 1386977 h 2891615"/>
              <a:gd name="connsiteX3" fmla="*/ 2717632 w 2873940"/>
              <a:gd name="connsiteY3" fmla="*/ 1919381 h 2891615"/>
              <a:gd name="connsiteX4" fmla="*/ 1486963 w 2873940"/>
              <a:gd name="connsiteY4" fmla="*/ 2818258 h 2891615"/>
              <a:gd name="connsiteX5" fmla="*/ 954560 w 2873940"/>
              <a:gd name="connsiteY5" fmla="*/ 2735308 h 2891615"/>
              <a:gd name="connsiteX6" fmla="*/ 55682 w 2873940"/>
              <a:gd name="connsiteY6" fmla="*/ 1504639 h 2891615"/>
              <a:gd name="connsiteX7" fmla="*/ 16643 w 2873940"/>
              <a:gd name="connsiteY7" fmla="*/ 1438066 h 2891615"/>
              <a:gd name="connsiteX8" fmla="*/ 0 w 2873940"/>
              <a:gd name="connsiteY8" fmla="*/ 1389455 h 2891615"/>
              <a:gd name="connsiteX9" fmla="*/ 0 w 2873940"/>
              <a:gd name="connsiteY9" fmla="*/ 1169950 h 2891615"/>
              <a:gd name="connsiteX10" fmla="*/ 4987 w 2873940"/>
              <a:gd name="connsiteY10" fmla="*/ 1150429 h 2891615"/>
              <a:gd name="connsiteX11" fmla="*/ 138632 w 2873940"/>
              <a:gd name="connsiteY11" fmla="*/ 972236 h 2891615"/>
              <a:gd name="connsiteX12" fmla="*/ 1369301 w 2873940"/>
              <a:gd name="connsiteY12" fmla="*/ 73358 h 2891615"/>
              <a:gd name="connsiteX13" fmla="*/ 1579706 w 2873940"/>
              <a:gd name="connsiteY13" fmla="*/ 257 h 28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3940" h="2891615">
                <a:moveTo>
                  <a:pt x="1579706" y="257"/>
                </a:moveTo>
                <a:cubicBezTo>
                  <a:pt x="1701933" y="-4228"/>
                  <a:pt x="1824134" y="50105"/>
                  <a:pt x="1901705" y="156308"/>
                </a:cubicBezTo>
                <a:lnTo>
                  <a:pt x="2800583" y="1386977"/>
                </a:lnTo>
                <a:cubicBezTo>
                  <a:pt x="2924696" y="1556902"/>
                  <a:pt x="2887558" y="1795267"/>
                  <a:pt x="2717632" y="1919381"/>
                </a:cubicBezTo>
                <a:lnTo>
                  <a:pt x="1486963" y="2818258"/>
                </a:lnTo>
                <a:cubicBezTo>
                  <a:pt x="1317038" y="2942371"/>
                  <a:pt x="1078673" y="2905233"/>
                  <a:pt x="954560" y="2735308"/>
                </a:cubicBezTo>
                <a:lnTo>
                  <a:pt x="55682" y="1504639"/>
                </a:lnTo>
                <a:cubicBezTo>
                  <a:pt x="40168" y="1483399"/>
                  <a:pt x="27173" y="1461089"/>
                  <a:pt x="16643" y="1438066"/>
                </a:cubicBezTo>
                <a:lnTo>
                  <a:pt x="0" y="1389455"/>
                </a:lnTo>
                <a:lnTo>
                  <a:pt x="0" y="1169950"/>
                </a:lnTo>
                <a:lnTo>
                  <a:pt x="4987" y="1150429"/>
                </a:lnTo>
                <a:cubicBezTo>
                  <a:pt x="29861" y="1081388"/>
                  <a:pt x="74910" y="1018778"/>
                  <a:pt x="138632" y="972236"/>
                </a:cubicBezTo>
                <a:lnTo>
                  <a:pt x="1369301" y="73358"/>
                </a:lnTo>
                <a:cubicBezTo>
                  <a:pt x="1433023" y="26815"/>
                  <a:pt x="1506369" y="2949"/>
                  <a:pt x="1579706" y="257"/>
                </a:cubicBez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39" descr="10 Of The Best Ecommerce Business Examples To Learn From">
            <a:extLst>
              <a:ext uri="{FF2B5EF4-FFF2-40B4-BE49-F238E27FC236}">
                <a16:creationId xmlns:a16="http://schemas.microsoft.com/office/drawing/2014/main" id="{74DC623F-F2BC-4FAF-91A3-BDCA745197E3}"/>
              </a:ext>
            </a:extLst>
          </p:cNvPr>
          <p:cNvPicPr/>
          <p:nvPr/>
        </p:nvPicPr>
        <p:blipFill rotWithShape="1">
          <a:blip r:embed="rId5">
            <a:extLst>
              <a:ext uri="{28A0092B-C50C-407E-A947-70E740481C1C}">
                <a14:useLocalDpi xmlns:a14="http://schemas.microsoft.com/office/drawing/2010/main" val="0"/>
              </a:ext>
            </a:extLst>
          </a:blip>
          <a:srcRect l="26140" t="54322" r="20139" b="1212"/>
          <a:stretch/>
        </p:blipFill>
        <p:spPr bwMode="auto">
          <a:xfrm>
            <a:off x="437061" y="10363064"/>
            <a:ext cx="3870829" cy="2755329"/>
          </a:xfrm>
          <a:prstGeom prst="rect">
            <a:avLst/>
          </a:prstGeom>
          <a:noFill/>
          <a:ln>
            <a:noFill/>
          </a:ln>
        </p:spPr>
      </p:pic>
    </p:spTree>
    <p:extLst>
      <p:ext uri="{BB962C8B-B14F-4D97-AF65-F5344CB8AC3E}">
        <p14:creationId xmlns:p14="http://schemas.microsoft.com/office/powerpoint/2010/main" val="192242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anny's Recipe Book by Slidesgo">
  <a:themeElements>
    <a:clrScheme name="Simple Light">
      <a:dk1>
        <a:srgbClr val="5A3E3A"/>
      </a:dk1>
      <a:lt1>
        <a:srgbClr val="FAF8F4"/>
      </a:lt1>
      <a:dk2>
        <a:srgbClr val="5A3E3A"/>
      </a:dk2>
      <a:lt2>
        <a:srgbClr val="FAF8F4"/>
      </a:lt2>
      <a:accent1>
        <a:srgbClr val="5A3E3A"/>
      </a:accent1>
      <a:accent2>
        <a:srgbClr val="FAF8F4"/>
      </a:accent2>
      <a:accent3>
        <a:srgbClr val="5A3E3A"/>
      </a:accent3>
      <a:accent4>
        <a:srgbClr val="FAF8F4"/>
      </a:accent4>
      <a:accent5>
        <a:srgbClr val="5A3E3A"/>
      </a:accent5>
      <a:accent6>
        <a:srgbClr val="FAF8F4"/>
      </a:accent6>
      <a:hlink>
        <a:srgbClr val="5A3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3857</Words>
  <Application>Microsoft Office PowerPoint</Application>
  <PresentationFormat>On-screen Show (16:9)</PresentationFormat>
  <Paragraphs>485</Paragraphs>
  <Slides>65</Slides>
  <Notes>34</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Didact Gothic</vt:lpstr>
      <vt:lpstr>Coming Soon</vt:lpstr>
      <vt:lpstr>Montserrat Medium</vt:lpstr>
      <vt:lpstr>Consolas</vt:lpstr>
      <vt:lpstr>Montserrat</vt:lpstr>
      <vt:lpstr>Nunito SemiBold</vt:lpstr>
      <vt:lpstr>Nunito</vt:lpstr>
      <vt:lpstr>Arial</vt:lpstr>
      <vt:lpstr>Helvetica</vt:lpstr>
      <vt:lpstr>Calibri</vt:lpstr>
      <vt:lpstr>Amasis MT Pro</vt:lpstr>
      <vt:lpstr>Courier New</vt:lpstr>
      <vt:lpstr>Calligraffitti</vt:lpstr>
      <vt:lpstr>Granny's Recipe Book by Slidesgo</vt:lpstr>
      <vt:lpstr>PowerPoint Presentation</vt:lpstr>
      <vt:lpstr>PowerPoint Presentation</vt:lpstr>
      <vt:lpstr>PowerPoint Presentation</vt:lpstr>
      <vt:lpstr>PowerPoint Presentation</vt:lpstr>
      <vt:lpstr>PowerPoint Presentation</vt:lpstr>
      <vt:lpstr>PowerPoint Presentation</vt:lpstr>
      <vt:lpstr>Usability &amp;      Persuasivenesss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accessibility and Responsive Website</vt:lpstr>
      <vt:lpstr>Definition</vt:lpstr>
      <vt:lpstr>Web Content Accessibility Guidelines (WCAG) 2.0 standard:</vt:lpstr>
      <vt:lpstr>Web Content Accessibility Guidelines (WCAG) 2.0 standard:</vt:lpstr>
      <vt:lpstr>WCAG 2.0</vt:lpstr>
      <vt:lpstr>PowerPoint Presentation</vt:lpstr>
      <vt:lpstr>Non-text Content</vt:lpstr>
      <vt:lpstr>Audio-only and Video-only</vt:lpstr>
      <vt:lpstr>Use of Color</vt:lpstr>
      <vt:lpstr>PowerPoint Presentation</vt:lpstr>
      <vt:lpstr>PowerPoint Presentation</vt:lpstr>
      <vt:lpstr>PowerPoint Presentation</vt:lpstr>
      <vt:lpstr>PowerPoint Presentation</vt:lpstr>
      <vt:lpstr>PowerPoint Presentation</vt:lpstr>
      <vt:lpstr>PowerPoint Presentation</vt:lpstr>
      <vt:lpstr>Parsing</vt:lpstr>
      <vt:lpstr>Parsing</vt:lpstr>
      <vt:lpstr>Name, Role, Value</vt:lpstr>
      <vt:lpstr>PowerPoint Presentation</vt:lpstr>
      <vt:lpstr>PowerPoint Presentation</vt:lpstr>
      <vt:lpstr>Mercury</vt:lpstr>
      <vt:lpstr>PowerPoint Presentation</vt:lpstr>
      <vt:lpstr>PowerPoint Presentation</vt:lpstr>
      <vt:lpstr>PowerPoint Presentation</vt:lpstr>
      <vt:lpstr>PowerPoint Presentation</vt:lpstr>
      <vt:lpstr>Customer-Centric</vt:lpstr>
      <vt:lpstr>What is Customer-Centric? </vt:lpstr>
      <vt:lpstr>Customer-Centric Ecommmerce</vt:lpstr>
      <vt:lpstr>Why it is important?</vt:lpstr>
      <vt:lpstr>Why it is important?</vt:lpstr>
      <vt:lpstr>Comparison between Customer-centric and Product-centric </vt:lpstr>
      <vt:lpstr>Maybe you need a table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Granny’s recipe book</dc:title>
  <dc:creator>Khoa Trần</dc:creator>
  <cp:lastModifiedBy>84908</cp:lastModifiedBy>
  <cp:revision>37</cp:revision>
  <dcterms:modified xsi:type="dcterms:W3CDTF">2021-09-21T13:19:11Z</dcterms:modified>
</cp:coreProperties>
</file>